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Nunito" panose="020B0604020202020204" charset="0"/>
      <p:regular r:id="rId39"/>
      <p:bold r:id="rId40"/>
      <p:italic r:id="rId41"/>
      <p:boldItalic r:id="rId42"/>
    </p:embeddedFont>
    <p:embeddedFont>
      <p:font typeface="Open Sans SemiBold" panose="020B060402020202020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34" autoAdjust="0"/>
  </p:normalViewPr>
  <p:slideViewPr>
    <p:cSldViewPr snapToGrid="0">
      <p:cViewPr varScale="1">
        <p:scale>
          <a:sx n="117" d="100"/>
          <a:sy n="117" d="100"/>
        </p:scale>
        <p:origin x="143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036939da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036939da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036939dac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036939da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036939dac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036939da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036939dac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036939dac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036939dac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036939dac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036939dac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036939da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036939da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036939da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STFT spectrum has been shown here. The window used is a periodic </a:t>
            </a:r>
            <a:r>
              <a:rPr lang="en-US" dirty="0" err="1"/>
              <a:t>hanning</a:t>
            </a:r>
            <a:r>
              <a:rPr lang="en-US" dirty="0"/>
              <a:t> window with length of 128. We have used the Overlap of 75% and the FFT length is set to be default of 128. We can see here that the STFT spectrum was able to identify the peaks but it was too spread across the time due to the overlapping nature.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036939dac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036939da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Psuedo</a:t>
            </a:r>
            <a:r>
              <a:rPr lang="en-US" dirty="0"/>
              <a:t> wiener </a:t>
            </a:r>
            <a:r>
              <a:rPr lang="en-US" dirty="0" err="1"/>
              <a:t>ville</a:t>
            </a:r>
            <a:r>
              <a:rPr lang="en-US" dirty="0"/>
              <a:t> distribution is shown here. The QRS peaks are surely being visible but the </a:t>
            </a:r>
            <a:r>
              <a:rPr lang="en-US" dirty="0" err="1"/>
              <a:t>the</a:t>
            </a:r>
            <a:r>
              <a:rPr lang="en-US" dirty="0"/>
              <a:t> maximum detection prominence is given to the lower frequencies comparatively.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036939dac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036939da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CWT with the Morse wavelet and the time bandwidth product of 60 is shown here. The same problem of spreading is seen as with STFT earlier.</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036939dac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036939dac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continue with few more analysis of HHT attributes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036939dac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036939dac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tried to have an early stoppage criteria with varying the maximum number of IMFs to be obtained with the other parameters same for the EMD part of the HHT algorithm. The following few slides show the same. These are the results obtained for 8IMFs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036939dac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036939da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036939da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036939dac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7IMFs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036939da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036939da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6IMFs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036939da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036939da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5IMFs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036939dac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036939dac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4IMFs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036939dac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036939dac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3IMFs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036939dac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036939dac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results obtained for 2IMFs. The important thing to notice is there wasn’t much change in the spectrum even with early stoppage. This is for one ECG signal. But other references have shown that using the early stoppage criteria, we can actually emphasize on few anomaly conditions when compared to using all IMFs. Like for a particular type of </a:t>
            </a:r>
            <a:r>
              <a:rPr lang="en-US" dirty="0" err="1"/>
              <a:t>arythhmia</a:t>
            </a:r>
            <a:r>
              <a:rPr lang="en-US" dirty="0"/>
              <a:t> 5 IMFs was giving a better performance than others. We have tried the other early stoppage conditions like Max extrema. But all of them finally would boil down to the number of </a:t>
            </a:r>
            <a:r>
              <a:rPr lang="en-US" dirty="0" err="1"/>
              <a:t>Imfs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036939dac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036939dac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have experimented by changing the </a:t>
            </a:r>
            <a:r>
              <a:rPr lang="en-US" dirty="0" err="1"/>
              <a:t>sifttolerance</a:t>
            </a:r>
            <a:r>
              <a:rPr lang="en-US" dirty="0"/>
              <a:t> or threshold in the EMD step. This value highly effects the number of IMFs as well as the shape of the residual and the spectrum. By decreasing the value we can get more number of IMFs and a better decreasing function for the residual. The spectrum here is shown for the value of 0.1 which is not much different from the time earlier when its value was 0.2</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036939dac_0_2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036939dac_0_2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spectrum here is shown for the value of 0.01 which is not much different from the time earlier when its value was 0.2</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036939dac_0_2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036939dac_0_2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spectrum here is shown for the value of 0.1 which is much different from the time earlier when its value was 0.2. Now the </a:t>
            </a:r>
            <a:r>
              <a:rPr lang="en-US" dirty="0" err="1"/>
              <a:t>Imfs</a:t>
            </a:r>
            <a:r>
              <a:rPr lang="en-US" dirty="0"/>
              <a:t> increase to 10. and also one of the peak between 6 and 7 seconds which was missing earlier is emphasized equally with the other peaks.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036939dac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036939dac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have experimented by changing the interpolation in the EMD step. We have tried to use shape preserving piecewise cubic interpolation as explained here instead of spline which was used earlier. </a:t>
            </a:r>
            <a:r>
              <a:rPr lang="en-US" dirty="0" err="1"/>
              <a:t>Pchip</a:t>
            </a:r>
            <a:r>
              <a:rPr lang="en-US" dirty="0"/>
              <a:t> is mainly used for non smooth signals, which in our case is more better fit.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036939dac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036939da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036939da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036939da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036939dac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036939da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036939dac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036939da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036939dac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036939da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036939dac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036939da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036939dac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036939da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036939dac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036939da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036939dac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036939da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5"/>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03" name="Google Shape;103;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104"/>
        <p:cNvGrpSpPr/>
        <p:nvPr/>
      </p:nvGrpSpPr>
      <p:grpSpPr>
        <a:xfrm>
          <a:off x="0" y="0"/>
          <a:ext cx="0" cy="0"/>
          <a:chOff x="0" y="0"/>
          <a:chExt cx="0" cy="0"/>
        </a:xfrm>
      </p:grpSpPr>
      <p:sp>
        <p:nvSpPr>
          <p:cNvPr id="105" name="Google Shape;105;p2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6"/>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lt2"/>
                </a:solidFill>
              </a:defRPr>
            </a:lvl1pPr>
            <a:lvl2pPr lvl="1" algn="l">
              <a:lnSpc>
                <a:spcPct val="100000"/>
              </a:lnSpc>
              <a:spcBef>
                <a:spcPts val="0"/>
              </a:spcBef>
              <a:spcAft>
                <a:spcPts val="0"/>
              </a:spcAft>
              <a:buClr>
                <a:schemeClr val="dk1"/>
              </a:buClr>
              <a:buSzPts val="3000"/>
              <a:buNone/>
              <a:defRPr sz="3000">
                <a:solidFill>
                  <a:schemeClr val="lt2"/>
                </a:solidFill>
              </a:defRPr>
            </a:lvl2pPr>
            <a:lvl3pPr lvl="2" algn="l">
              <a:lnSpc>
                <a:spcPct val="100000"/>
              </a:lnSpc>
              <a:spcBef>
                <a:spcPts val="0"/>
              </a:spcBef>
              <a:spcAft>
                <a:spcPts val="0"/>
              </a:spcAft>
              <a:buClr>
                <a:schemeClr val="dk1"/>
              </a:buClr>
              <a:buSzPts val="3000"/>
              <a:buNone/>
              <a:defRPr sz="3000">
                <a:solidFill>
                  <a:schemeClr val="lt2"/>
                </a:solidFill>
              </a:defRPr>
            </a:lvl3pPr>
            <a:lvl4pPr lvl="3" algn="l">
              <a:lnSpc>
                <a:spcPct val="100000"/>
              </a:lnSpc>
              <a:spcBef>
                <a:spcPts val="0"/>
              </a:spcBef>
              <a:spcAft>
                <a:spcPts val="0"/>
              </a:spcAft>
              <a:buClr>
                <a:schemeClr val="dk1"/>
              </a:buClr>
              <a:buSzPts val="3000"/>
              <a:buNone/>
              <a:defRPr sz="3000">
                <a:solidFill>
                  <a:schemeClr val="lt2"/>
                </a:solidFill>
              </a:defRPr>
            </a:lvl4pPr>
            <a:lvl5pPr lvl="4" algn="l">
              <a:lnSpc>
                <a:spcPct val="100000"/>
              </a:lnSpc>
              <a:spcBef>
                <a:spcPts val="0"/>
              </a:spcBef>
              <a:spcAft>
                <a:spcPts val="0"/>
              </a:spcAft>
              <a:buClr>
                <a:schemeClr val="dk1"/>
              </a:buClr>
              <a:buSzPts val="3000"/>
              <a:buNone/>
              <a:defRPr sz="3000">
                <a:solidFill>
                  <a:schemeClr val="lt2"/>
                </a:solidFill>
              </a:defRPr>
            </a:lvl5pPr>
            <a:lvl6pPr lvl="5" algn="l">
              <a:lnSpc>
                <a:spcPct val="100000"/>
              </a:lnSpc>
              <a:spcBef>
                <a:spcPts val="0"/>
              </a:spcBef>
              <a:spcAft>
                <a:spcPts val="0"/>
              </a:spcAft>
              <a:buClr>
                <a:schemeClr val="dk1"/>
              </a:buClr>
              <a:buSzPts val="3000"/>
              <a:buNone/>
              <a:defRPr sz="3000">
                <a:solidFill>
                  <a:schemeClr val="lt2"/>
                </a:solidFill>
              </a:defRPr>
            </a:lvl6pPr>
            <a:lvl7pPr lvl="6" algn="l">
              <a:lnSpc>
                <a:spcPct val="100000"/>
              </a:lnSpc>
              <a:spcBef>
                <a:spcPts val="0"/>
              </a:spcBef>
              <a:spcAft>
                <a:spcPts val="0"/>
              </a:spcAft>
              <a:buClr>
                <a:schemeClr val="dk1"/>
              </a:buClr>
              <a:buSzPts val="3000"/>
              <a:buNone/>
              <a:defRPr sz="3000">
                <a:solidFill>
                  <a:schemeClr val="lt2"/>
                </a:solidFill>
              </a:defRPr>
            </a:lvl7pPr>
            <a:lvl8pPr lvl="7" algn="l">
              <a:lnSpc>
                <a:spcPct val="100000"/>
              </a:lnSpc>
              <a:spcBef>
                <a:spcPts val="0"/>
              </a:spcBef>
              <a:spcAft>
                <a:spcPts val="0"/>
              </a:spcAft>
              <a:buClr>
                <a:schemeClr val="dk1"/>
              </a:buClr>
              <a:buSzPts val="3000"/>
              <a:buNone/>
              <a:defRPr sz="3000">
                <a:solidFill>
                  <a:schemeClr val="lt2"/>
                </a:solidFill>
              </a:defRPr>
            </a:lvl8pPr>
            <a:lvl9pPr lvl="8" algn="l">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107" name="Google Shape;107;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108"/>
        <p:cNvGrpSpPr/>
        <p:nvPr/>
      </p:nvGrpSpPr>
      <p:grpSpPr>
        <a:xfrm>
          <a:off x="0" y="0"/>
          <a:ext cx="0" cy="0"/>
          <a:chOff x="0" y="0"/>
          <a:chExt cx="0" cy="0"/>
        </a:xfrm>
      </p:grpSpPr>
      <p:sp>
        <p:nvSpPr>
          <p:cNvPr id="109" name="Google Shape;109;p2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11" name="Google Shape;111;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112"/>
        <p:cNvGrpSpPr/>
        <p:nvPr/>
      </p:nvGrpSpPr>
      <p:grpSpPr>
        <a:xfrm>
          <a:off x="0" y="0"/>
          <a:ext cx="0" cy="0"/>
          <a:chOff x="0" y="0"/>
          <a:chExt cx="0" cy="0"/>
        </a:xfrm>
      </p:grpSpPr>
      <p:sp>
        <p:nvSpPr>
          <p:cNvPr id="113" name="Google Shape;113;p2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116"/>
        <p:cNvGrpSpPr/>
        <p:nvPr/>
      </p:nvGrpSpPr>
      <p:grpSpPr>
        <a:xfrm>
          <a:off x="0" y="0"/>
          <a:ext cx="0" cy="0"/>
          <a:chOff x="0" y="0"/>
          <a:chExt cx="0" cy="0"/>
        </a:xfrm>
      </p:grpSpPr>
      <p:sp>
        <p:nvSpPr>
          <p:cNvPr id="117" name="Google Shape;117;p2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9"/>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19" name="Google Shape;119;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5">
  <p:cSld name="AUTOLAYOUT_5">
    <p:bg>
      <p:bgPr>
        <a:solidFill>
          <a:srgbClr val="FFFFFF"/>
        </a:solidFill>
        <a:effectLst/>
      </p:bgPr>
    </p:bg>
    <p:spTree>
      <p:nvGrpSpPr>
        <p:cNvPr id="1" name="Shape 120"/>
        <p:cNvGrpSpPr/>
        <p:nvPr/>
      </p:nvGrpSpPr>
      <p:grpSpPr>
        <a:xfrm>
          <a:off x="0" y="0"/>
          <a:ext cx="0" cy="0"/>
          <a:chOff x="0" y="0"/>
          <a:chExt cx="0" cy="0"/>
        </a:xfrm>
      </p:grpSpPr>
      <p:sp>
        <p:nvSpPr>
          <p:cNvPr id="121" name="Google Shape;121;p3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0"/>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23" name="Google Shape;123;p3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6">
  <p:cSld name="AUTOLAYOUT_6">
    <p:bg>
      <p:bgPr>
        <a:solidFill>
          <a:srgbClr val="FFFFFF"/>
        </a:solidFill>
        <a:effectLst/>
      </p:bgPr>
    </p:bg>
    <p:spTree>
      <p:nvGrpSpPr>
        <p:cNvPr id="1" name="Shape 124"/>
        <p:cNvGrpSpPr/>
        <p:nvPr/>
      </p:nvGrpSpPr>
      <p:grpSpPr>
        <a:xfrm>
          <a:off x="0" y="0"/>
          <a:ext cx="0" cy="0"/>
          <a:chOff x="0" y="0"/>
          <a:chExt cx="0" cy="0"/>
        </a:xfrm>
      </p:grpSpPr>
      <p:sp>
        <p:nvSpPr>
          <p:cNvPr id="125" name="Google Shape;125;p3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1"/>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lt2"/>
                </a:solidFill>
              </a:defRPr>
            </a:lvl1pPr>
            <a:lvl2pPr lvl="1" algn="l">
              <a:lnSpc>
                <a:spcPct val="100000"/>
              </a:lnSpc>
              <a:spcBef>
                <a:spcPts val="0"/>
              </a:spcBef>
              <a:spcAft>
                <a:spcPts val="0"/>
              </a:spcAft>
              <a:buClr>
                <a:schemeClr val="dk1"/>
              </a:buClr>
              <a:buSzPts val="3000"/>
              <a:buNone/>
              <a:defRPr sz="3000">
                <a:solidFill>
                  <a:schemeClr val="lt2"/>
                </a:solidFill>
              </a:defRPr>
            </a:lvl2pPr>
            <a:lvl3pPr lvl="2" algn="l">
              <a:lnSpc>
                <a:spcPct val="100000"/>
              </a:lnSpc>
              <a:spcBef>
                <a:spcPts val="0"/>
              </a:spcBef>
              <a:spcAft>
                <a:spcPts val="0"/>
              </a:spcAft>
              <a:buClr>
                <a:schemeClr val="dk1"/>
              </a:buClr>
              <a:buSzPts val="3000"/>
              <a:buNone/>
              <a:defRPr sz="3000">
                <a:solidFill>
                  <a:schemeClr val="lt2"/>
                </a:solidFill>
              </a:defRPr>
            </a:lvl3pPr>
            <a:lvl4pPr lvl="3" algn="l">
              <a:lnSpc>
                <a:spcPct val="100000"/>
              </a:lnSpc>
              <a:spcBef>
                <a:spcPts val="0"/>
              </a:spcBef>
              <a:spcAft>
                <a:spcPts val="0"/>
              </a:spcAft>
              <a:buClr>
                <a:schemeClr val="dk1"/>
              </a:buClr>
              <a:buSzPts val="3000"/>
              <a:buNone/>
              <a:defRPr sz="3000">
                <a:solidFill>
                  <a:schemeClr val="lt2"/>
                </a:solidFill>
              </a:defRPr>
            </a:lvl4pPr>
            <a:lvl5pPr lvl="4" algn="l">
              <a:lnSpc>
                <a:spcPct val="100000"/>
              </a:lnSpc>
              <a:spcBef>
                <a:spcPts val="0"/>
              </a:spcBef>
              <a:spcAft>
                <a:spcPts val="0"/>
              </a:spcAft>
              <a:buClr>
                <a:schemeClr val="dk1"/>
              </a:buClr>
              <a:buSzPts val="3000"/>
              <a:buNone/>
              <a:defRPr sz="3000">
                <a:solidFill>
                  <a:schemeClr val="lt2"/>
                </a:solidFill>
              </a:defRPr>
            </a:lvl5pPr>
            <a:lvl6pPr lvl="5" algn="l">
              <a:lnSpc>
                <a:spcPct val="100000"/>
              </a:lnSpc>
              <a:spcBef>
                <a:spcPts val="0"/>
              </a:spcBef>
              <a:spcAft>
                <a:spcPts val="0"/>
              </a:spcAft>
              <a:buClr>
                <a:schemeClr val="dk1"/>
              </a:buClr>
              <a:buSzPts val="3000"/>
              <a:buNone/>
              <a:defRPr sz="3000">
                <a:solidFill>
                  <a:schemeClr val="lt2"/>
                </a:solidFill>
              </a:defRPr>
            </a:lvl6pPr>
            <a:lvl7pPr lvl="6" algn="l">
              <a:lnSpc>
                <a:spcPct val="100000"/>
              </a:lnSpc>
              <a:spcBef>
                <a:spcPts val="0"/>
              </a:spcBef>
              <a:spcAft>
                <a:spcPts val="0"/>
              </a:spcAft>
              <a:buClr>
                <a:schemeClr val="dk1"/>
              </a:buClr>
              <a:buSzPts val="3000"/>
              <a:buNone/>
              <a:defRPr sz="3000">
                <a:solidFill>
                  <a:schemeClr val="lt2"/>
                </a:solidFill>
              </a:defRPr>
            </a:lvl7pPr>
            <a:lvl8pPr lvl="7" algn="l">
              <a:lnSpc>
                <a:spcPct val="100000"/>
              </a:lnSpc>
              <a:spcBef>
                <a:spcPts val="0"/>
              </a:spcBef>
              <a:spcAft>
                <a:spcPts val="0"/>
              </a:spcAft>
              <a:buClr>
                <a:schemeClr val="dk1"/>
              </a:buClr>
              <a:buSzPts val="3000"/>
              <a:buNone/>
              <a:defRPr sz="3000">
                <a:solidFill>
                  <a:schemeClr val="lt2"/>
                </a:solidFill>
              </a:defRPr>
            </a:lvl8pPr>
            <a:lvl9pPr lvl="8" algn="l">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127" name="Google Shape;127;p3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7">
  <p:cSld name="AUTOLAYOUT_7">
    <p:bg>
      <p:bgPr>
        <a:solidFill>
          <a:srgbClr val="FFFFFF"/>
        </a:solidFill>
        <a:effectLst/>
      </p:bgPr>
    </p:bg>
    <p:spTree>
      <p:nvGrpSpPr>
        <p:cNvPr id="1" name="Shape 128"/>
        <p:cNvGrpSpPr/>
        <p:nvPr/>
      </p:nvGrpSpPr>
      <p:grpSpPr>
        <a:xfrm>
          <a:off x="0" y="0"/>
          <a:ext cx="0" cy="0"/>
          <a:chOff x="0" y="0"/>
          <a:chExt cx="0" cy="0"/>
        </a:xfrm>
      </p:grpSpPr>
      <p:sp>
        <p:nvSpPr>
          <p:cNvPr id="129" name="Google Shape;129;p3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2"/>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lt2"/>
                </a:solidFill>
              </a:defRPr>
            </a:lvl1pPr>
            <a:lvl2pPr lvl="1" algn="l">
              <a:lnSpc>
                <a:spcPct val="100000"/>
              </a:lnSpc>
              <a:spcBef>
                <a:spcPts val="0"/>
              </a:spcBef>
              <a:spcAft>
                <a:spcPts val="0"/>
              </a:spcAft>
              <a:buClr>
                <a:schemeClr val="dk1"/>
              </a:buClr>
              <a:buSzPts val="3000"/>
              <a:buNone/>
              <a:defRPr sz="3000">
                <a:solidFill>
                  <a:schemeClr val="lt2"/>
                </a:solidFill>
              </a:defRPr>
            </a:lvl2pPr>
            <a:lvl3pPr lvl="2" algn="l">
              <a:lnSpc>
                <a:spcPct val="100000"/>
              </a:lnSpc>
              <a:spcBef>
                <a:spcPts val="0"/>
              </a:spcBef>
              <a:spcAft>
                <a:spcPts val="0"/>
              </a:spcAft>
              <a:buClr>
                <a:schemeClr val="dk1"/>
              </a:buClr>
              <a:buSzPts val="3000"/>
              <a:buNone/>
              <a:defRPr sz="3000">
                <a:solidFill>
                  <a:schemeClr val="lt2"/>
                </a:solidFill>
              </a:defRPr>
            </a:lvl3pPr>
            <a:lvl4pPr lvl="3" algn="l">
              <a:lnSpc>
                <a:spcPct val="100000"/>
              </a:lnSpc>
              <a:spcBef>
                <a:spcPts val="0"/>
              </a:spcBef>
              <a:spcAft>
                <a:spcPts val="0"/>
              </a:spcAft>
              <a:buClr>
                <a:schemeClr val="dk1"/>
              </a:buClr>
              <a:buSzPts val="3000"/>
              <a:buNone/>
              <a:defRPr sz="3000">
                <a:solidFill>
                  <a:schemeClr val="lt2"/>
                </a:solidFill>
              </a:defRPr>
            </a:lvl4pPr>
            <a:lvl5pPr lvl="4" algn="l">
              <a:lnSpc>
                <a:spcPct val="100000"/>
              </a:lnSpc>
              <a:spcBef>
                <a:spcPts val="0"/>
              </a:spcBef>
              <a:spcAft>
                <a:spcPts val="0"/>
              </a:spcAft>
              <a:buClr>
                <a:schemeClr val="dk1"/>
              </a:buClr>
              <a:buSzPts val="3000"/>
              <a:buNone/>
              <a:defRPr sz="3000">
                <a:solidFill>
                  <a:schemeClr val="lt2"/>
                </a:solidFill>
              </a:defRPr>
            </a:lvl5pPr>
            <a:lvl6pPr lvl="5" algn="l">
              <a:lnSpc>
                <a:spcPct val="100000"/>
              </a:lnSpc>
              <a:spcBef>
                <a:spcPts val="0"/>
              </a:spcBef>
              <a:spcAft>
                <a:spcPts val="0"/>
              </a:spcAft>
              <a:buClr>
                <a:schemeClr val="dk1"/>
              </a:buClr>
              <a:buSzPts val="3000"/>
              <a:buNone/>
              <a:defRPr sz="3000">
                <a:solidFill>
                  <a:schemeClr val="lt2"/>
                </a:solidFill>
              </a:defRPr>
            </a:lvl6pPr>
            <a:lvl7pPr lvl="6" algn="l">
              <a:lnSpc>
                <a:spcPct val="100000"/>
              </a:lnSpc>
              <a:spcBef>
                <a:spcPts val="0"/>
              </a:spcBef>
              <a:spcAft>
                <a:spcPts val="0"/>
              </a:spcAft>
              <a:buClr>
                <a:schemeClr val="dk1"/>
              </a:buClr>
              <a:buSzPts val="3000"/>
              <a:buNone/>
              <a:defRPr sz="3000">
                <a:solidFill>
                  <a:schemeClr val="lt2"/>
                </a:solidFill>
              </a:defRPr>
            </a:lvl7pPr>
            <a:lvl8pPr lvl="7" algn="l">
              <a:lnSpc>
                <a:spcPct val="100000"/>
              </a:lnSpc>
              <a:spcBef>
                <a:spcPts val="0"/>
              </a:spcBef>
              <a:spcAft>
                <a:spcPts val="0"/>
              </a:spcAft>
              <a:buClr>
                <a:schemeClr val="dk1"/>
              </a:buClr>
              <a:buSzPts val="3000"/>
              <a:buNone/>
              <a:defRPr sz="3000">
                <a:solidFill>
                  <a:schemeClr val="lt2"/>
                </a:solidFill>
              </a:defRPr>
            </a:lvl8pPr>
            <a:lvl9pPr lvl="8" algn="l">
              <a:lnSpc>
                <a:spcPct val="100000"/>
              </a:lnSpc>
              <a:spcBef>
                <a:spcPts val="0"/>
              </a:spcBef>
              <a:spcAft>
                <a:spcPts val="0"/>
              </a:spcAft>
              <a:buClr>
                <a:schemeClr val="dk1"/>
              </a:buClr>
              <a:buSzPts val="3000"/>
              <a:buNone/>
              <a:defRPr sz="3000">
                <a:solidFill>
                  <a:schemeClr val="lt2"/>
                </a:solidFill>
              </a:defRPr>
            </a:lvl9pPr>
          </a:lstStyle>
          <a:p>
            <a:endParaRPr/>
          </a:p>
        </p:txBody>
      </p:sp>
      <p:sp>
        <p:nvSpPr>
          <p:cNvPr id="131" name="Google Shape;131;p3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8">
  <p:cSld name="AUTOLAYOUT_8">
    <p:bg>
      <p:bgPr>
        <a:solidFill>
          <a:srgbClr val="FFFFFF"/>
        </a:solidFill>
        <a:effectLst/>
      </p:bgPr>
    </p:bg>
    <p:spTree>
      <p:nvGrpSpPr>
        <p:cNvPr id="1" name="Shape 132"/>
        <p:cNvGrpSpPr/>
        <p:nvPr/>
      </p:nvGrpSpPr>
      <p:grpSpPr>
        <a:xfrm>
          <a:off x="0" y="0"/>
          <a:ext cx="0" cy="0"/>
          <a:chOff x="0" y="0"/>
          <a:chExt cx="0" cy="0"/>
        </a:xfrm>
      </p:grpSpPr>
      <p:sp>
        <p:nvSpPr>
          <p:cNvPr id="133" name="Google Shape;133;p3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3"/>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35" name="Google Shape;135;p3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9">
  <p:cSld name="AUTOLAYOUT_9">
    <p:bg>
      <p:bgPr>
        <a:solidFill>
          <a:srgbClr val="FFFFFF"/>
        </a:solidFill>
        <a:effectLst/>
      </p:bgPr>
    </p:bg>
    <p:spTree>
      <p:nvGrpSpPr>
        <p:cNvPr id="1" name="Shape 136"/>
        <p:cNvGrpSpPr/>
        <p:nvPr/>
      </p:nvGrpSpPr>
      <p:grpSpPr>
        <a:xfrm>
          <a:off x="0" y="0"/>
          <a:ext cx="0" cy="0"/>
          <a:chOff x="0" y="0"/>
          <a:chExt cx="0" cy="0"/>
        </a:xfrm>
      </p:grpSpPr>
      <p:sp>
        <p:nvSpPr>
          <p:cNvPr id="137" name="Google Shape;137;p3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4"/>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39" name="Google Shape;139;p3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0">
  <p:cSld name="AUTOLAYOUT_10">
    <p:bg>
      <p:bgPr>
        <a:solidFill>
          <a:srgbClr val="FFFFFF"/>
        </a:solidFill>
        <a:effectLst/>
      </p:bgPr>
    </p:bg>
    <p:spTree>
      <p:nvGrpSpPr>
        <p:cNvPr id="1" name="Shape 140"/>
        <p:cNvGrpSpPr/>
        <p:nvPr/>
      </p:nvGrpSpPr>
      <p:grpSpPr>
        <a:xfrm>
          <a:off x="0" y="0"/>
          <a:ext cx="0" cy="0"/>
          <a:chOff x="0" y="0"/>
          <a:chExt cx="0" cy="0"/>
        </a:xfrm>
      </p:grpSpPr>
      <p:sp>
        <p:nvSpPr>
          <p:cNvPr id="141" name="Google Shape;141;p3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5"/>
          <p:cNvSpPr txBox="1">
            <a:spLocks noGrp="1"/>
          </p:cNvSpPr>
          <p:nvPr>
            <p:ph type="ctrTitle"/>
          </p:nvPr>
        </p:nvSpPr>
        <p:spPr>
          <a:xfrm>
            <a:off x="390450" y="361375"/>
            <a:ext cx="8363100" cy="1001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43" name="Google Shape;143;p3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9XWQyhUR9ZQ"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hysionet.org/content/mitdb/1.0.0/"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www.wseas.us/e-library/conferences/2011/Mexico/CISST/CISST-11.pdf"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hyperlink" Target="https://www.worldscientific.com/doi/10.1142/S1793536910000549#:~:text=Abstract,trend%20function%20through%20sifting%20processes." TargetMode="External"/><Relationship Id="rId5" Type="http://schemas.openxmlformats.org/officeDocument/2006/relationships/hyperlink" Target="https://ieeexplore.ieee.org/document/7322686" TargetMode="External"/><Relationship Id="rId4" Type="http://schemas.openxmlformats.org/officeDocument/2006/relationships/hyperlink" Target="https://ieeexplore.ieee.org/abstract/document/413576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6"/>
          <p:cNvSpPr txBox="1">
            <a:spLocks noGrp="1"/>
          </p:cNvSpPr>
          <p:nvPr>
            <p:ph type="ctrTitle"/>
          </p:nvPr>
        </p:nvSpPr>
        <p:spPr>
          <a:xfrm>
            <a:off x="510450" y="210700"/>
            <a:ext cx="8363700" cy="3470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a:t>Time-Frequency Analysis of Non-Stationary</a:t>
            </a:r>
            <a:endParaRPr/>
          </a:p>
          <a:p>
            <a:pPr marL="0" lvl="0" indent="0" algn="l" rtl="0">
              <a:spcBef>
                <a:spcPts val="0"/>
              </a:spcBef>
              <a:spcAft>
                <a:spcPts val="0"/>
              </a:spcAft>
              <a:buNone/>
            </a:pPr>
            <a:r>
              <a:rPr lang="en-GB"/>
              <a:t>Electrocardiogram Signals Using</a:t>
            </a:r>
            <a:endParaRPr/>
          </a:p>
          <a:p>
            <a:pPr marL="0" lvl="0" indent="0" algn="l" rtl="0">
              <a:spcBef>
                <a:spcPts val="0"/>
              </a:spcBef>
              <a:spcAft>
                <a:spcPts val="0"/>
              </a:spcAft>
              <a:buNone/>
            </a:pPr>
            <a:r>
              <a:rPr lang="en-GB"/>
              <a:t>Hilbert- Huang Transform</a:t>
            </a:r>
            <a:endParaRPr/>
          </a:p>
          <a:p>
            <a:pPr marL="0" lvl="0" indent="0" algn="l" rtl="0">
              <a:spcBef>
                <a:spcPts val="0"/>
              </a:spcBef>
              <a:spcAft>
                <a:spcPts val="0"/>
              </a:spcAft>
              <a:buNone/>
            </a:pPr>
            <a:endParaRPr/>
          </a:p>
        </p:txBody>
      </p:sp>
      <p:sp>
        <p:nvSpPr>
          <p:cNvPr id="149" name="Google Shape;149;p36"/>
          <p:cNvSpPr txBox="1">
            <a:spLocks noGrp="1"/>
          </p:cNvSpPr>
          <p:nvPr>
            <p:ph type="subTitle" idx="1"/>
          </p:nvPr>
        </p:nvSpPr>
        <p:spPr>
          <a:xfrm>
            <a:off x="304600" y="3270050"/>
            <a:ext cx="5080500" cy="152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Rajashekar Ch (2018122010)</a:t>
            </a:r>
            <a:endParaRPr dirty="0"/>
          </a:p>
          <a:p>
            <a:pPr marL="0" lvl="0" indent="0" algn="l" rtl="0">
              <a:spcBef>
                <a:spcPts val="0"/>
              </a:spcBef>
              <a:spcAft>
                <a:spcPts val="0"/>
              </a:spcAft>
              <a:buNone/>
            </a:pPr>
            <a:r>
              <a:rPr lang="en-GB" dirty="0"/>
              <a:t>Sai Krishna </a:t>
            </a:r>
            <a:r>
              <a:rPr lang="en-GB" dirty="0" err="1"/>
              <a:t>Charan</a:t>
            </a:r>
            <a:r>
              <a:rPr lang="en-GB" dirty="0"/>
              <a:t> D (20171140)</a:t>
            </a:r>
            <a:endParaRPr dirty="0"/>
          </a:p>
          <a:p>
            <a:pPr marL="0" lvl="0" indent="0" algn="l" rtl="0">
              <a:spcBef>
                <a:spcPts val="0"/>
              </a:spcBef>
              <a:spcAft>
                <a:spcPts val="0"/>
              </a:spcAft>
              <a:buNone/>
            </a:pPr>
            <a:r>
              <a:rPr lang="en-GB" sz="2191" dirty="0"/>
              <a:t>Link to Video :</a:t>
            </a:r>
            <a:r>
              <a:rPr lang="en-GB" sz="891" dirty="0"/>
              <a:t>  </a:t>
            </a:r>
            <a:r>
              <a:rPr lang="en-GB" sz="891" dirty="0">
                <a:hlinkClick r:id="rId3"/>
              </a:rPr>
              <a:t>https://youtu.be/9XWQyhUR9ZQ</a:t>
            </a:r>
            <a:r>
              <a:rPr lang="en-GB" sz="891" dirty="0"/>
              <a:t> </a:t>
            </a:r>
            <a:endParaRPr sz="891" dirty="0"/>
          </a:p>
          <a:p>
            <a:pPr marL="0" lvl="0" indent="0" algn="l" rtl="0">
              <a:spcBef>
                <a:spcPts val="0"/>
              </a:spcBef>
              <a:spcAft>
                <a:spcPts val="0"/>
              </a:spcAft>
              <a:buNone/>
            </a:pPr>
            <a:r>
              <a:rPr lang="en-GB" sz="891" dirty="0"/>
              <a:t> </a:t>
            </a:r>
            <a:endParaRPr sz="891" dirty="0"/>
          </a:p>
        </p:txBody>
      </p:sp>
      <p:pic>
        <p:nvPicPr>
          <p:cNvPr id="150" name="Google Shape;150;p36"/>
          <p:cNvPicPr preferRelativeResize="0"/>
          <p:nvPr/>
        </p:nvPicPr>
        <p:blipFill>
          <a:blip r:embed="rId4">
            <a:alphaModFix amt="26000"/>
          </a:blip>
          <a:stretch>
            <a:fillRect/>
          </a:stretch>
        </p:blipFill>
        <p:spPr>
          <a:xfrm>
            <a:off x="6435275" y="2965363"/>
            <a:ext cx="2343300" cy="2061475"/>
          </a:xfrm>
          <a:prstGeom prst="rect">
            <a:avLst/>
          </a:prstGeom>
          <a:noFill/>
          <a:ln>
            <a:noFill/>
          </a:ln>
          <a:effectLst>
            <a:outerShdw blurRad="57150" dist="428625" dir="9780000" algn="bl" rotWithShape="0">
              <a:srgbClr val="A2C4C9"/>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5"/>
          <p:cNvSpPr txBox="1">
            <a:spLocks noGrp="1"/>
          </p:cNvSpPr>
          <p:nvPr>
            <p:ph type="title"/>
          </p:nvPr>
        </p:nvSpPr>
        <p:spPr>
          <a:xfrm>
            <a:off x="311700" y="134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Hilbert Transform</a:t>
            </a:r>
            <a:endParaRPr/>
          </a:p>
        </p:txBody>
      </p:sp>
      <p:sp>
        <p:nvSpPr>
          <p:cNvPr id="213" name="Google Shape;213;p45"/>
          <p:cNvSpPr txBox="1"/>
          <p:nvPr/>
        </p:nvSpPr>
        <p:spPr>
          <a:xfrm>
            <a:off x="247875" y="745075"/>
            <a:ext cx="5397300" cy="39789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For xi ϵ {x1,x2,...xn} xi is an IMF</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zi(t)=xi(t)+jH{xi(t)} where H{} is hilbert transform</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ai(t)=amplitude(zi(t))</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𝛉i(t)=phase(zi(t))</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inst_energy(i,t)=|ai(t)|</a:t>
            </a:r>
            <a:r>
              <a:rPr lang="en-GB" sz="1700" baseline="30000">
                <a:latin typeface="Open Sans SemiBold"/>
                <a:ea typeface="Open Sans SemiBold"/>
                <a:cs typeface="Open Sans SemiBold"/>
                <a:sym typeface="Open Sans SemiBold"/>
              </a:rPr>
              <a:t>2</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inst_frequency(i,t)=diff(𝛉i(t))</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end</a:t>
            </a:r>
            <a:endParaRPr sz="1700">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GB" sz="1700">
                <a:latin typeface="Open Sans SemiBold"/>
                <a:ea typeface="Open Sans SemiBold"/>
                <a:cs typeface="Open Sans SemiBold"/>
                <a:sym typeface="Open Sans SemiBold"/>
              </a:rPr>
              <a:t>   </a:t>
            </a:r>
            <a:endParaRPr sz="1700">
              <a:latin typeface="Open Sans SemiBold"/>
              <a:ea typeface="Open Sans SemiBold"/>
              <a:cs typeface="Open Sans SemiBold"/>
              <a:sym typeface="Open Sans SemiBold"/>
            </a:endParaRPr>
          </a:p>
        </p:txBody>
      </p:sp>
      <p:pic>
        <p:nvPicPr>
          <p:cNvPr id="214" name="Google Shape;214;p45"/>
          <p:cNvPicPr preferRelativeResize="0"/>
          <p:nvPr/>
        </p:nvPicPr>
        <p:blipFill rotWithShape="1">
          <a:blip r:embed="rId3">
            <a:alphaModFix/>
          </a:blip>
          <a:srcRect l="51657" t="37692" r="34938" b="57348"/>
          <a:stretch/>
        </p:blipFill>
        <p:spPr>
          <a:xfrm>
            <a:off x="1117775" y="3805300"/>
            <a:ext cx="3288274" cy="684250"/>
          </a:xfrm>
          <a:prstGeom prst="rect">
            <a:avLst/>
          </a:prstGeom>
          <a:noFill/>
          <a:ln>
            <a:noFill/>
          </a:ln>
        </p:spPr>
      </p:pic>
      <p:pic>
        <p:nvPicPr>
          <p:cNvPr id="215" name="Google Shape;215;p45"/>
          <p:cNvPicPr preferRelativeResize="0"/>
          <p:nvPr/>
        </p:nvPicPr>
        <p:blipFill>
          <a:blip r:embed="rId4">
            <a:alphaModFix/>
          </a:blip>
          <a:stretch>
            <a:fillRect/>
          </a:stretch>
        </p:blipFill>
        <p:spPr>
          <a:xfrm>
            <a:off x="5738987" y="807050"/>
            <a:ext cx="3366100" cy="1019175"/>
          </a:xfrm>
          <a:prstGeom prst="rect">
            <a:avLst/>
          </a:prstGeom>
          <a:noFill/>
          <a:ln>
            <a:noFill/>
          </a:ln>
        </p:spPr>
      </p:pic>
      <p:pic>
        <p:nvPicPr>
          <p:cNvPr id="216" name="Google Shape;216;p45"/>
          <p:cNvPicPr preferRelativeResize="0"/>
          <p:nvPr/>
        </p:nvPicPr>
        <p:blipFill>
          <a:blip r:embed="rId5">
            <a:alphaModFix/>
          </a:blip>
          <a:stretch>
            <a:fillRect/>
          </a:stretch>
        </p:blipFill>
        <p:spPr>
          <a:xfrm>
            <a:off x="6000463" y="1678175"/>
            <a:ext cx="2921325" cy="278950"/>
          </a:xfrm>
          <a:prstGeom prst="rect">
            <a:avLst/>
          </a:prstGeom>
          <a:noFill/>
          <a:ln>
            <a:noFill/>
          </a:ln>
        </p:spPr>
      </p:pic>
      <p:pic>
        <p:nvPicPr>
          <p:cNvPr id="217" name="Google Shape;217;p45"/>
          <p:cNvPicPr preferRelativeResize="0"/>
          <p:nvPr/>
        </p:nvPicPr>
        <p:blipFill rotWithShape="1">
          <a:blip r:embed="rId6">
            <a:alphaModFix/>
          </a:blip>
          <a:srcRect/>
          <a:stretch/>
        </p:blipFill>
        <p:spPr>
          <a:xfrm>
            <a:off x="6000450" y="1995100"/>
            <a:ext cx="2843150" cy="278950"/>
          </a:xfrm>
          <a:prstGeom prst="rect">
            <a:avLst/>
          </a:prstGeom>
          <a:noFill/>
          <a:ln>
            <a:noFill/>
          </a:ln>
        </p:spPr>
      </p:pic>
      <p:pic>
        <p:nvPicPr>
          <p:cNvPr id="218" name="Google Shape;218;p45"/>
          <p:cNvPicPr preferRelativeResize="0"/>
          <p:nvPr/>
        </p:nvPicPr>
        <p:blipFill>
          <a:blip r:embed="rId7">
            <a:alphaModFix/>
          </a:blip>
          <a:stretch>
            <a:fillRect/>
          </a:stretch>
        </p:blipFill>
        <p:spPr>
          <a:xfrm>
            <a:off x="5738987" y="2274062"/>
            <a:ext cx="3182626" cy="1264325"/>
          </a:xfrm>
          <a:prstGeom prst="rect">
            <a:avLst/>
          </a:prstGeom>
          <a:noFill/>
          <a:ln>
            <a:noFill/>
          </a:ln>
        </p:spPr>
      </p:pic>
      <p:pic>
        <p:nvPicPr>
          <p:cNvPr id="219" name="Google Shape;219;p45"/>
          <p:cNvPicPr preferRelativeResize="0"/>
          <p:nvPr/>
        </p:nvPicPr>
        <p:blipFill>
          <a:blip r:embed="rId8">
            <a:alphaModFix/>
          </a:blip>
          <a:stretch>
            <a:fillRect/>
          </a:stretch>
        </p:blipFill>
        <p:spPr>
          <a:xfrm>
            <a:off x="5864113" y="3970799"/>
            <a:ext cx="3194025" cy="1014676"/>
          </a:xfrm>
          <a:prstGeom prst="rect">
            <a:avLst/>
          </a:prstGeom>
          <a:noFill/>
          <a:ln>
            <a:noFill/>
          </a:ln>
        </p:spPr>
      </p:pic>
      <p:pic>
        <p:nvPicPr>
          <p:cNvPr id="220" name="Google Shape;220;p45"/>
          <p:cNvPicPr preferRelativeResize="0"/>
          <p:nvPr/>
        </p:nvPicPr>
        <p:blipFill>
          <a:blip r:embed="rId9">
            <a:alphaModFix/>
          </a:blip>
          <a:stretch>
            <a:fillRect/>
          </a:stretch>
        </p:blipFill>
        <p:spPr>
          <a:xfrm>
            <a:off x="6000450" y="3768543"/>
            <a:ext cx="2843150" cy="2022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6"/>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Dataset</a:t>
            </a:r>
            <a:endParaRPr/>
          </a:p>
        </p:txBody>
      </p:sp>
      <p:sp>
        <p:nvSpPr>
          <p:cNvPr id="231" name="Google Shape;231;p47"/>
          <p:cNvSpPr txBox="1">
            <a:spLocks noGrp="1"/>
          </p:cNvSpPr>
          <p:nvPr>
            <p:ph type="body" idx="1"/>
          </p:nvPr>
        </p:nvSpPr>
        <p:spPr>
          <a:xfrm>
            <a:off x="311700" y="1152475"/>
            <a:ext cx="36978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a:t>The database to be used is MIT-BIH Arrhythmia Database- </a:t>
            </a:r>
            <a:r>
              <a:rPr lang="en-GB" sz="800" u="sng">
                <a:solidFill>
                  <a:schemeClr val="accent5"/>
                </a:solidFill>
                <a:hlinkClick r:id="rId3">
                  <a:extLst>
                    <a:ext uri="{A12FA001-AC4F-418D-AE19-62706E023703}">
                      <ahyp:hlinkClr xmlns:ahyp="http://schemas.microsoft.com/office/drawing/2018/hyperlinkcolor" val="tx"/>
                    </a:ext>
                  </a:extLst>
                </a:hlinkClick>
              </a:rPr>
              <a:t>https://www.physionet.org/content/mitdb/1.0.0/</a:t>
            </a:r>
            <a:r>
              <a:rPr lang="en-GB" sz="800"/>
              <a:t> </a:t>
            </a:r>
            <a:endParaRPr sz="800"/>
          </a:p>
          <a:p>
            <a:pPr marL="457200" lvl="0" indent="-342900" algn="l" rtl="0">
              <a:spcBef>
                <a:spcPts val="0"/>
              </a:spcBef>
              <a:spcAft>
                <a:spcPts val="0"/>
              </a:spcAft>
              <a:buSzPts val="1800"/>
              <a:buChar char="●"/>
            </a:pPr>
            <a:r>
              <a:rPr lang="en-GB" sz="1800"/>
              <a:t>48 half-hour excerpts of two-channel ambulatory ECG recordings, obtained from 47 subjects</a:t>
            </a:r>
            <a:endParaRPr sz="1800"/>
          </a:p>
          <a:p>
            <a:pPr marL="457200" lvl="0" indent="-342900" algn="l" rtl="0">
              <a:spcBef>
                <a:spcPts val="0"/>
              </a:spcBef>
              <a:spcAft>
                <a:spcPts val="0"/>
              </a:spcAft>
              <a:buSzPts val="1800"/>
              <a:buChar char="●"/>
            </a:pPr>
            <a:r>
              <a:rPr lang="en-GB"/>
              <a:t>D</a:t>
            </a:r>
            <a:r>
              <a:rPr lang="en-GB" sz="1800"/>
              <a:t>igitized at 360 samples per second per channel with 11-bit resolution over a 10 mV range.</a:t>
            </a:r>
            <a:endParaRPr sz="1800"/>
          </a:p>
          <a:p>
            <a:pPr marL="457200" lvl="0" indent="-342900" algn="l" rtl="0">
              <a:spcBef>
                <a:spcPts val="0"/>
              </a:spcBef>
              <a:spcAft>
                <a:spcPts val="0"/>
              </a:spcAft>
              <a:buSzPts val="1800"/>
              <a:buChar char="●"/>
            </a:pPr>
            <a:r>
              <a:rPr lang="en-GB"/>
              <a:t>Available in “*.dat” format</a:t>
            </a:r>
            <a:endParaRPr/>
          </a:p>
          <a:p>
            <a:pPr marL="0" lvl="0" indent="0" algn="l" rtl="0">
              <a:spcBef>
                <a:spcPts val="1200"/>
              </a:spcBef>
              <a:spcAft>
                <a:spcPts val="1200"/>
              </a:spcAft>
              <a:buNone/>
            </a:pPr>
            <a:endParaRPr/>
          </a:p>
        </p:txBody>
      </p:sp>
      <p:pic>
        <p:nvPicPr>
          <p:cNvPr id="232" name="Google Shape;232;p47"/>
          <p:cNvPicPr preferRelativeResize="0"/>
          <p:nvPr/>
        </p:nvPicPr>
        <p:blipFill>
          <a:blip r:embed="rId4">
            <a:alphaModFix/>
          </a:blip>
          <a:stretch>
            <a:fillRect/>
          </a:stretch>
        </p:blipFill>
        <p:spPr>
          <a:xfrm>
            <a:off x="3913775" y="1073104"/>
            <a:ext cx="5230223" cy="287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EMD Step - IMFs</a:t>
            </a:r>
            <a:endParaRPr/>
          </a:p>
        </p:txBody>
      </p:sp>
      <p:pic>
        <p:nvPicPr>
          <p:cNvPr id="238" name="Google Shape;238;p48"/>
          <p:cNvPicPr preferRelativeResize="0"/>
          <p:nvPr/>
        </p:nvPicPr>
        <p:blipFill rotWithShape="1">
          <a:blip r:embed="rId3">
            <a:alphaModFix/>
          </a:blip>
          <a:srcRect l="7765" r="8377" b="6664"/>
          <a:stretch/>
        </p:blipFill>
        <p:spPr>
          <a:xfrm>
            <a:off x="556050" y="936000"/>
            <a:ext cx="7228550" cy="406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HHT Spectrum</a:t>
            </a:r>
            <a:endParaRPr/>
          </a:p>
        </p:txBody>
      </p:sp>
      <p:pic>
        <p:nvPicPr>
          <p:cNvPr id="244" name="Google Shape;244;p49"/>
          <p:cNvPicPr preferRelativeResize="0"/>
          <p:nvPr/>
        </p:nvPicPr>
        <p:blipFill>
          <a:blip r:embed="rId3">
            <a:alphaModFix/>
          </a:blip>
          <a:stretch>
            <a:fillRect/>
          </a:stretch>
        </p:blipFill>
        <p:spPr>
          <a:xfrm>
            <a:off x="470875" y="1017725"/>
            <a:ext cx="6952684" cy="3820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STFT </a:t>
            </a:r>
            <a:endParaRPr/>
          </a:p>
        </p:txBody>
      </p:sp>
      <p:pic>
        <p:nvPicPr>
          <p:cNvPr id="250" name="Google Shape;250;p50"/>
          <p:cNvPicPr preferRelativeResize="0"/>
          <p:nvPr/>
        </p:nvPicPr>
        <p:blipFill>
          <a:blip r:embed="rId3">
            <a:alphaModFix/>
          </a:blip>
          <a:stretch>
            <a:fillRect/>
          </a:stretch>
        </p:blipFill>
        <p:spPr>
          <a:xfrm>
            <a:off x="590300" y="1017725"/>
            <a:ext cx="7030479" cy="3820975"/>
          </a:xfrm>
          <a:prstGeom prst="rect">
            <a:avLst/>
          </a:prstGeom>
          <a:noFill/>
          <a:ln>
            <a:noFill/>
          </a:ln>
        </p:spPr>
      </p:pic>
      <p:sp>
        <p:nvSpPr>
          <p:cNvPr id="251" name="Google Shape;251;p50"/>
          <p:cNvSpPr txBox="1"/>
          <p:nvPr/>
        </p:nvSpPr>
        <p:spPr>
          <a:xfrm>
            <a:off x="5428850" y="197550"/>
            <a:ext cx="328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Proxima Nova"/>
                <a:ea typeface="Proxima Nova"/>
                <a:cs typeface="Proxima Nova"/>
                <a:sym typeface="Proxima Nova"/>
              </a:rPr>
              <a:t>WIndow= Hann(128,periodic)</a:t>
            </a:r>
            <a:endParaRPr sz="800">
              <a:latin typeface="Proxima Nova"/>
              <a:ea typeface="Proxima Nova"/>
              <a:cs typeface="Proxima Nova"/>
              <a:sym typeface="Proxima Nova"/>
            </a:endParaRPr>
          </a:p>
          <a:p>
            <a:pPr marL="0" lvl="0" indent="0" algn="l" rtl="0">
              <a:spcBef>
                <a:spcPts val="0"/>
              </a:spcBef>
              <a:spcAft>
                <a:spcPts val="0"/>
              </a:spcAft>
              <a:buNone/>
            </a:pPr>
            <a:r>
              <a:rPr lang="en-GB" sz="800">
                <a:latin typeface="Proxima Nova"/>
                <a:ea typeface="Proxima Nova"/>
                <a:cs typeface="Proxima Nova"/>
                <a:sym typeface="Proxima Nova"/>
              </a:rPr>
              <a:t>Overlap = 75%</a:t>
            </a:r>
            <a:endParaRPr sz="800">
              <a:latin typeface="Proxima Nova"/>
              <a:ea typeface="Proxima Nova"/>
              <a:cs typeface="Proxima Nova"/>
              <a:sym typeface="Proxima Nova"/>
            </a:endParaRPr>
          </a:p>
          <a:p>
            <a:pPr marL="0" lvl="0" indent="0" algn="l" rtl="0">
              <a:spcBef>
                <a:spcPts val="0"/>
              </a:spcBef>
              <a:spcAft>
                <a:spcPts val="0"/>
              </a:spcAft>
              <a:buNone/>
            </a:pPr>
            <a:r>
              <a:rPr lang="en-GB" sz="800">
                <a:latin typeface="Proxima Nova"/>
                <a:ea typeface="Proxima Nova"/>
                <a:cs typeface="Proxima Nova"/>
                <a:sym typeface="Proxima Nova"/>
              </a:rPr>
              <a:t>FFT length=128</a:t>
            </a:r>
            <a:endParaRPr sz="8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Pseudo WVD</a:t>
            </a:r>
            <a:endParaRPr/>
          </a:p>
        </p:txBody>
      </p:sp>
      <p:pic>
        <p:nvPicPr>
          <p:cNvPr id="257" name="Google Shape;257;p51"/>
          <p:cNvPicPr preferRelativeResize="0"/>
          <p:nvPr/>
        </p:nvPicPr>
        <p:blipFill>
          <a:blip r:embed="rId3">
            <a:alphaModFix/>
          </a:blip>
          <a:stretch>
            <a:fillRect/>
          </a:stretch>
        </p:blipFill>
        <p:spPr>
          <a:xfrm>
            <a:off x="470900" y="1017725"/>
            <a:ext cx="6973064" cy="3820975"/>
          </a:xfrm>
          <a:prstGeom prst="rect">
            <a:avLst/>
          </a:prstGeom>
          <a:noFill/>
          <a:ln>
            <a:noFill/>
          </a:ln>
        </p:spPr>
      </p:pic>
      <p:sp>
        <p:nvSpPr>
          <p:cNvPr id="258" name="Google Shape;258;p51"/>
          <p:cNvSpPr txBox="1"/>
          <p:nvPr/>
        </p:nvSpPr>
        <p:spPr>
          <a:xfrm>
            <a:off x="5019125" y="278025"/>
            <a:ext cx="3811800" cy="749100"/>
          </a:xfrm>
          <a:prstGeom prst="rect">
            <a:avLst/>
          </a:prstGeom>
          <a:noFill/>
          <a:ln>
            <a:noFill/>
          </a:ln>
        </p:spPr>
        <p:txBody>
          <a:bodyPr spcFirstLastPara="1" wrap="square" lIns="91425" tIns="91425" rIns="91425" bIns="91425" anchor="t" anchorCtr="0">
            <a:spAutoFit/>
          </a:bodyPr>
          <a:lstStyle/>
          <a:p>
            <a:pPr marL="0" lvl="0" indent="0" algn="l" rtl="0">
              <a:lnSpc>
                <a:spcPct val="133300"/>
              </a:lnSpc>
              <a:spcBef>
                <a:spcPts val="0"/>
              </a:spcBef>
              <a:spcAft>
                <a:spcPts val="0"/>
              </a:spcAft>
              <a:buNone/>
            </a:pPr>
            <a:r>
              <a:rPr lang="en-GB" sz="1000" b="1">
                <a:solidFill>
                  <a:srgbClr val="404040"/>
                </a:solidFill>
                <a:latin typeface="Nunito"/>
                <a:ea typeface="Nunito"/>
                <a:cs typeface="Nunito"/>
                <a:sym typeface="Nunito"/>
              </a:rPr>
              <a:t>Minimum nonzero value=0</a:t>
            </a:r>
            <a:endParaRPr sz="1000" b="1">
              <a:solidFill>
                <a:srgbClr val="404040"/>
              </a:solidFill>
              <a:latin typeface="Nunito"/>
              <a:ea typeface="Nunito"/>
              <a:cs typeface="Nunito"/>
              <a:sym typeface="Nunito"/>
            </a:endParaRPr>
          </a:p>
          <a:p>
            <a:pPr marL="0" lvl="0" indent="0" algn="l" rtl="0">
              <a:lnSpc>
                <a:spcPct val="133300"/>
              </a:lnSpc>
              <a:spcBef>
                <a:spcPts val="0"/>
              </a:spcBef>
              <a:spcAft>
                <a:spcPts val="0"/>
              </a:spcAft>
              <a:buNone/>
            </a:pPr>
            <a:r>
              <a:rPr lang="en-GB" sz="1000" b="1">
                <a:solidFill>
                  <a:srgbClr val="404040"/>
                </a:solidFill>
                <a:latin typeface="Nunito"/>
                <a:ea typeface="Nunito"/>
                <a:cs typeface="Nunito"/>
                <a:sym typeface="Nunito"/>
              </a:rPr>
              <a:t>NumFrequencyPoints=2*ceil(length(input)/2)</a:t>
            </a:r>
            <a:endParaRPr sz="1000" b="1">
              <a:solidFill>
                <a:srgbClr val="404040"/>
              </a:solidFill>
              <a:latin typeface="Nunito"/>
              <a:ea typeface="Nunito"/>
              <a:cs typeface="Nunito"/>
              <a:sym typeface="Nunito"/>
            </a:endParaRPr>
          </a:p>
          <a:p>
            <a:pPr marL="0" lvl="0" indent="0" algn="l" rtl="0">
              <a:lnSpc>
                <a:spcPct val="133300"/>
              </a:lnSpc>
              <a:spcBef>
                <a:spcPts val="0"/>
              </a:spcBef>
              <a:spcAft>
                <a:spcPts val="0"/>
              </a:spcAft>
              <a:buNone/>
            </a:pPr>
            <a:endParaRPr sz="1000" b="1">
              <a:solidFill>
                <a:srgbClr val="404040"/>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Continuous Wavelet Transform</a:t>
            </a:r>
            <a:endParaRPr/>
          </a:p>
        </p:txBody>
      </p:sp>
      <p:pic>
        <p:nvPicPr>
          <p:cNvPr id="264" name="Google Shape;264;p52"/>
          <p:cNvPicPr preferRelativeResize="0"/>
          <p:nvPr/>
        </p:nvPicPr>
        <p:blipFill>
          <a:blip r:embed="rId3">
            <a:alphaModFix/>
          </a:blip>
          <a:stretch>
            <a:fillRect/>
          </a:stretch>
        </p:blipFill>
        <p:spPr>
          <a:xfrm>
            <a:off x="502725" y="1017725"/>
            <a:ext cx="6978424" cy="3820973"/>
          </a:xfrm>
          <a:prstGeom prst="rect">
            <a:avLst/>
          </a:prstGeom>
          <a:noFill/>
          <a:ln>
            <a:noFill/>
          </a:ln>
        </p:spPr>
      </p:pic>
      <p:sp>
        <p:nvSpPr>
          <p:cNvPr id="265" name="Google Shape;265;p52"/>
          <p:cNvSpPr txBox="1"/>
          <p:nvPr/>
        </p:nvSpPr>
        <p:spPr>
          <a:xfrm>
            <a:off x="6087325" y="197550"/>
            <a:ext cx="2831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Proxima Nova"/>
                <a:ea typeface="Proxima Nova"/>
                <a:cs typeface="Proxima Nova"/>
                <a:sym typeface="Proxima Nova"/>
              </a:rPr>
              <a:t>Wavelet: Morse</a:t>
            </a:r>
            <a:endParaRPr sz="900">
              <a:latin typeface="Proxima Nova"/>
              <a:ea typeface="Proxima Nova"/>
              <a:cs typeface="Proxima Nova"/>
              <a:sym typeface="Proxima Nova"/>
            </a:endParaRPr>
          </a:p>
          <a:p>
            <a:pPr marL="0" lvl="0" indent="0" algn="l" rtl="0">
              <a:spcBef>
                <a:spcPts val="0"/>
              </a:spcBef>
              <a:spcAft>
                <a:spcPts val="0"/>
              </a:spcAft>
              <a:buNone/>
            </a:pPr>
            <a:r>
              <a:rPr lang="en-GB" sz="900">
                <a:latin typeface="Proxima Nova"/>
                <a:ea typeface="Proxima Nova"/>
                <a:cs typeface="Proxima Nova"/>
                <a:sym typeface="Proxima Nova"/>
              </a:rPr>
              <a:t>Time Bandwidth: 60</a:t>
            </a:r>
            <a:endParaRPr sz="900">
              <a:latin typeface="Proxima Nova"/>
              <a:ea typeface="Proxima Nova"/>
              <a:cs typeface="Proxima Nova"/>
              <a:sym typeface="Proxima Nova"/>
            </a:endParaRPr>
          </a:p>
          <a:p>
            <a:pPr marL="0" lvl="0" indent="0" algn="l" rtl="0">
              <a:spcBef>
                <a:spcPts val="0"/>
              </a:spcBef>
              <a:spcAft>
                <a:spcPts val="0"/>
              </a:spcAft>
              <a:buNone/>
            </a:pPr>
            <a:endParaRPr sz="9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Analysis of HHT attributes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276" name="Google Shape;276;p54"/>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277" name="Google Shape;277;p54"/>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With 8 IMFs</a:t>
            </a:r>
            <a:endParaRPr/>
          </a:p>
        </p:txBody>
      </p:sp>
      <p:sp>
        <p:nvSpPr>
          <p:cNvPr id="278" name="Google Shape;278;p54"/>
          <p:cNvSpPr txBox="1"/>
          <p:nvPr/>
        </p:nvSpPr>
        <p:spPr>
          <a:xfrm>
            <a:off x="4572000" y="329250"/>
            <a:ext cx="4572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      4      |        2     |      0.15498   |  SiftMaxRelativeTolerance</a:t>
            </a:r>
            <a:endParaRPr sz="800"/>
          </a:p>
          <a:p>
            <a:pPr marL="0" lvl="0" indent="0" algn="l" rtl="0">
              <a:spcBef>
                <a:spcPts val="0"/>
              </a:spcBef>
              <a:spcAft>
                <a:spcPts val="0"/>
              </a:spcAft>
              <a:buNone/>
            </a:pPr>
            <a:r>
              <a:rPr lang="en-GB" sz="800"/>
              <a:t>      5      |        2     |     0.016111   |  SiftMaxRelativeTolerance</a:t>
            </a:r>
            <a:endParaRPr sz="800"/>
          </a:p>
          <a:p>
            <a:pPr marL="0" lvl="0" indent="0" algn="l" rtl="0">
              <a:spcBef>
                <a:spcPts val="0"/>
              </a:spcBef>
              <a:spcAft>
                <a:spcPts val="0"/>
              </a:spcAft>
              <a:buNone/>
            </a:pPr>
            <a:r>
              <a:rPr lang="en-GB" sz="800"/>
              <a:t>      6      |        2     |     0.034947   |  SiftMaxRelativeTolerance</a:t>
            </a:r>
            <a:endParaRPr sz="800"/>
          </a:p>
          <a:p>
            <a:pPr marL="0" lvl="0" indent="0" algn="l" rtl="0">
              <a:spcBef>
                <a:spcPts val="0"/>
              </a:spcBef>
              <a:spcAft>
                <a:spcPts val="0"/>
              </a:spcAft>
              <a:buNone/>
            </a:pPr>
            <a:r>
              <a:rPr lang="en-GB" sz="800"/>
              <a:t>      7      |        3     |      0.15862   |  SiftMaxRelativeTolerance</a:t>
            </a:r>
            <a:endParaRPr sz="800"/>
          </a:p>
          <a:p>
            <a:pPr marL="0" lvl="0" indent="0" algn="l" rtl="0">
              <a:spcBef>
                <a:spcPts val="0"/>
              </a:spcBef>
              <a:spcAft>
                <a:spcPts val="0"/>
              </a:spcAft>
              <a:buNone/>
            </a:pPr>
            <a:r>
              <a:rPr lang="en-GB" sz="800"/>
              <a:t>      8      |        2     |     0.031404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Electrocardiogram (ECG)</a:t>
            </a:r>
            <a:endParaRPr/>
          </a:p>
        </p:txBody>
      </p:sp>
      <p:sp>
        <p:nvSpPr>
          <p:cNvPr id="156" name="Google Shape;15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a:t>Electrocardiogram signal - non stationary ( interfered with muscle potentials or noise or other frequencies)</a:t>
            </a:r>
            <a:endParaRPr/>
          </a:p>
          <a:p>
            <a:pPr marL="457200" lvl="0" indent="-342900" algn="l" rtl="0">
              <a:spcBef>
                <a:spcPts val="0"/>
              </a:spcBef>
              <a:spcAft>
                <a:spcPts val="0"/>
              </a:spcAft>
              <a:buSzPts val="1800"/>
              <a:buChar char="●"/>
            </a:pPr>
            <a:r>
              <a:rPr lang="en-GB"/>
              <a:t>Potential Difference between two electrodes v/s time</a:t>
            </a:r>
            <a:endParaRPr/>
          </a:p>
          <a:p>
            <a:pPr marL="457200" lvl="0" indent="-342900" algn="l" rtl="0">
              <a:spcBef>
                <a:spcPts val="0"/>
              </a:spcBef>
              <a:spcAft>
                <a:spcPts val="0"/>
              </a:spcAft>
              <a:buSzPts val="1800"/>
              <a:buChar char="●"/>
            </a:pPr>
            <a:r>
              <a:rPr lang="en-GB"/>
              <a:t>P wave </a:t>
            </a:r>
            <a:endParaRPr/>
          </a:p>
          <a:p>
            <a:pPr marL="914400" lvl="1" indent="-317500" algn="l" rtl="0">
              <a:spcBef>
                <a:spcPts val="0"/>
              </a:spcBef>
              <a:spcAft>
                <a:spcPts val="0"/>
              </a:spcAft>
              <a:buSzPts val="1400"/>
              <a:buChar char="○"/>
            </a:pPr>
            <a:r>
              <a:rPr lang="en-GB"/>
              <a:t>Contraction of Atria</a:t>
            </a:r>
            <a:endParaRPr/>
          </a:p>
          <a:p>
            <a:pPr marL="457200" lvl="0" indent="-342900" algn="l" rtl="0">
              <a:spcBef>
                <a:spcPts val="0"/>
              </a:spcBef>
              <a:spcAft>
                <a:spcPts val="0"/>
              </a:spcAft>
              <a:buSzPts val="1800"/>
              <a:buChar char="●"/>
            </a:pPr>
            <a:r>
              <a:rPr lang="en-GB"/>
              <a:t>QRS complex</a:t>
            </a:r>
            <a:endParaRPr/>
          </a:p>
          <a:p>
            <a:pPr marL="914400" lvl="1" indent="-317500" algn="l" rtl="0">
              <a:spcBef>
                <a:spcPts val="0"/>
              </a:spcBef>
              <a:spcAft>
                <a:spcPts val="0"/>
              </a:spcAft>
              <a:buSzPts val="1400"/>
              <a:buChar char="○"/>
            </a:pPr>
            <a:r>
              <a:rPr lang="en-GB"/>
              <a:t>Contraction of Ventricles</a:t>
            </a:r>
            <a:endParaRPr/>
          </a:p>
          <a:p>
            <a:pPr marL="457200" lvl="0" indent="-342900" algn="l" rtl="0">
              <a:spcBef>
                <a:spcPts val="0"/>
              </a:spcBef>
              <a:spcAft>
                <a:spcPts val="0"/>
              </a:spcAft>
              <a:buSzPts val="1800"/>
              <a:buChar char="●"/>
            </a:pPr>
            <a:r>
              <a:rPr lang="en-GB"/>
              <a:t>T wave </a:t>
            </a:r>
            <a:endParaRPr/>
          </a:p>
          <a:p>
            <a:pPr marL="914400" lvl="1" indent="-317500" algn="l" rtl="0">
              <a:spcBef>
                <a:spcPts val="0"/>
              </a:spcBef>
              <a:spcAft>
                <a:spcPts val="0"/>
              </a:spcAft>
              <a:buSzPts val="1400"/>
              <a:buChar char="○"/>
            </a:pPr>
            <a:r>
              <a:rPr lang="en-GB"/>
              <a:t>Repolarization of Ventricles</a:t>
            </a:r>
            <a:endParaRPr/>
          </a:p>
          <a:p>
            <a:pPr marL="457200" lvl="0" indent="-342900" algn="l" rtl="0">
              <a:spcBef>
                <a:spcPts val="0"/>
              </a:spcBef>
              <a:spcAft>
                <a:spcPts val="0"/>
              </a:spcAft>
              <a:buSzPts val="1800"/>
              <a:buChar char="●"/>
            </a:pPr>
            <a:r>
              <a:rPr lang="en-GB"/>
              <a:t>U wave </a:t>
            </a:r>
            <a:endParaRPr/>
          </a:p>
          <a:p>
            <a:pPr marL="914400" lvl="1" indent="-317500" algn="l" rtl="0">
              <a:spcBef>
                <a:spcPts val="0"/>
              </a:spcBef>
              <a:spcAft>
                <a:spcPts val="0"/>
              </a:spcAft>
              <a:buSzPts val="1400"/>
              <a:buChar char="○"/>
            </a:pPr>
            <a:r>
              <a:rPr lang="en-GB"/>
              <a:t>Exact significance not known</a:t>
            </a:r>
            <a:endParaRPr/>
          </a:p>
          <a:p>
            <a:pPr marL="914400" lvl="1" indent="-317500" algn="l" rtl="0">
              <a:spcBef>
                <a:spcPts val="0"/>
              </a:spcBef>
              <a:spcAft>
                <a:spcPts val="0"/>
              </a:spcAft>
              <a:buSzPts val="1400"/>
              <a:buChar char="○"/>
            </a:pPr>
            <a:r>
              <a:rPr lang="en-GB"/>
              <a:t>An extension of repolarization</a:t>
            </a:r>
            <a:endParaRPr/>
          </a:p>
        </p:txBody>
      </p:sp>
      <p:pic>
        <p:nvPicPr>
          <p:cNvPr id="157" name="Google Shape;157;p37"/>
          <p:cNvPicPr preferRelativeResize="0"/>
          <p:nvPr/>
        </p:nvPicPr>
        <p:blipFill>
          <a:blip r:embed="rId3">
            <a:alphaModFix/>
          </a:blip>
          <a:stretch>
            <a:fillRect/>
          </a:stretch>
        </p:blipFill>
        <p:spPr>
          <a:xfrm>
            <a:off x="4821575" y="2222895"/>
            <a:ext cx="4322425" cy="2791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55"/>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284" name="Google Shape;284;p55"/>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285" name="Google Shape;285;p55"/>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With 7 IMFs</a:t>
            </a:r>
            <a:endParaRPr>
              <a:solidFill>
                <a:schemeClr val="dk1"/>
              </a:solidFill>
            </a:endParaRPr>
          </a:p>
        </p:txBody>
      </p:sp>
      <p:sp>
        <p:nvSpPr>
          <p:cNvPr id="286" name="Google Shape;286;p55"/>
          <p:cNvSpPr txBox="1"/>
          <p:nvPr/>
        </p:nvSpPr>
        <p:spPr>
          <a:xfrm>
            <a:off x="5260550" y="212175"/>
            <a:ext cx="3000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      4      |        2     |      0.15498   |  SiftMaxRelativeTolerance</a:t>
            </a:r>
            <a:endParaRPr sz="800"/>
          </a:p>
          <a:p>
            <a:pPr marL="0" lvl="0" indent="0" algn="l" rtl="0">
              <a:spcBef>
                <a:spcPts val="0"/>
              </a:spcBef>
              <a:spcAft>
                <a:spcPts val="0"/>
              </a:spcAft>
              <a:buNone/>
            </a:pPr>
            <a:r>
              <a:rPr lang="en-GB" sz="800"/>
              <a:t>      5      |        2     |     0.016111   |  SiftMaxRelativeTolerance</a:t>
            </a:r>
            <a:endParaRPr sz="800"/>
          </a:p>
          <a:p>
            <a:pPr marL="0" lvl="0" indent="0" algn="l" rtl="0">
              <a:spcBef>
                <a:spcPts val="0"/>
              </a:spcBef>
              <a:spcAft>
                <a:spcPts val="0"/>
              </a:spcAft>
              <a:buNone/>
            </a:pPr>
            <a:r>
              <a:rPr lang="en-GB" sz="800"/>
              <a:t>      6      |        2     |     0.034947   |  SiftMaxRelativeTolerance</a:t>
            </a:r>
            <a:endParaRPr sz="800"/>
          </a:p>
          <a:p>
            <a:pPr marL="0" lvl="0" indent="0" algn="l" rtl="0">
              <a:spcBef>
                <a:spcPts val="0"/>
              </a:spcBef>
              <a:spcAft>
                <a:spcPts val="0"/>
              </a:spcAft>
              <a:buNone/>
            </a:pPr>
            <a:r>
              <a:rPr lang="en-GB" sz="800"/>
              <a:t>      7      |        3     |      0.15862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56"/>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292" name="Google Shape;292;p56"/>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293" name="Google Shape;293;p56"/>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With 6 IMFs</a:t>
            </a:r>
            <a:endParaRPr/>
          </a:p>
        </p:txBody>
      </p:sp>
      <p:sp>
        <p:nvSpPr>
          <p:cNvPr id="294" name="Google Shape;294;p56"/>
          <p:cNvSpPr txBox="1"/>
          <p:nvPr/>
        </p:nvSpPr>
        <p:spPr>
          <a:xfrm>
            <a:off x="5399575" y="215725"/>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      4      |        2     |      0.15498   |  SiftMaxRelativeTolerance</a:t>
            </a:r>
            <a:endParaRPr sz="800"/>
          </a:p>
          <a:p>
            <a:pPr marL="0" lvl="0" indent="0" algn="l" rtl="0">
              <a:spcBef>
                <a:spcPts val="0"/>
              </a:spcBef>
              <a:spcAft>
                <a:spcPts val="0"/>
              </a:spcAft>
              <a:buNone/>
            </a:pPr>
            <a:r>
              <a:rPr lang="en-GB" sz="800"/>
              <a:t>      5      |        2     |     0.016111   |  SiftMaxRelativeTolerance</a:t>
            </a:r>
            <a:endParaRPr sz="800"/>
          </a:p>
          <a:p>
            <a:pPr marL="0" lvl="0" indent="0" algn="l" rtl="0">
              <a:spcBef>
                <a:spcPts val="0"/>
              </a:spcBef>
              <a:spcAft>
                <a:spcPts val="0"/>
              </a:spcAft>
              <a:buNone/>
            </a:pPr>
            <a:r>
              <a:rPr lang="en-GB" sz="800"/>
              <a:t>      6      |        2     |     0.034947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57"/>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00" name="Google Shape;300;p57"/>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01" name="Google Shape;301;p57"/>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With 5 IMFs</a:t>
            </a:r>
            <a:endParaRPr/>
          </a:p>
        </p:txBody>
      </p:sp>
      <p:sp>
        <p:nvSpPr>
          <p:cNvPr id="302" name="Google Shape;302;p57"/>
          <p:cNvSpPr txBox="1"/>
          <p:nvPr/>
        </p:nvSpPr>
        <p:spPr>
          <a:xfrm>
            <a:off x="5136200" y="402400"/>
            <a:ext cx="3000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      4      |        2     |      0.15498   |  SiftMaxRelativeTolerance</a:t>
            </a:r>
            <a:endParaRPr sz="800"/>
          </a:p>
          <a:p>
            <a:pPr marL="0" lvl="0" indent="0" algn="l" rtl="0">
              <a:spcBef>
                <a:spcPts val="0"/>
              </a:spcBef>
              <a:spcAft>
                <a:spcPts val="0"/>
              </a:spcAft>
              <a:buNone/>
            </a:pPr>
            <a:r>
              <a:rPr lang="en-GB" sz="800"/>
              <a:t>      5      |        2     |     0.016111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58"/>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08" name="Google Shape;308;p58"/>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09" name="Google Shape;309;p58"/>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With 4 IMFs</a:t>
            </a:r>
            <a:endParaRPr/>
          </a:p>
        </p:txBody>
      </p:sp>
      <p:sp>
        <p:nvSpPr>
          <p:cNvPr id="310" name="Google Shape;310;p58"/>
          <p:cNvSpPr txBox="1"/>
          <p:nvPr/>
        </p:nvSpPr>
        <p:spPr>
          <a:xfrm>
            <a:off x="5428850" y="4024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      4      |        2     |      0.15498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59"/>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16" name="Google Shape;316;p59"/>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17" name="Google Shape;317;p59"/>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With 3 IMFs</a:t>
            </a:r>
            <a:endParaRPr/>
          </a:p>
        </p:txBody>
      </p:sp>
      <p:sp>
        <p:nvSpPr>
          <p:cNvPr id="318" name="Google Shape;318;p59"/>
          <p:cNvSpPr txBox="1"/>
          <p:nvPr/>
        </p:nvSpPr>
        <p:spPr>
          <a:xfrm>
            <a:off x="5311800" y="46825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      3      |        2     |     0.071968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60"/>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24" name="Google Shape;324;p60"/>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25" name="Google Shape;325;p60"/>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With 2 IMFs</a:t>
            </a:r>
            <a:endParaRPr>
              <a:solidFill>
                <a:schemeClr val="dk1"/>
              </a:solidFill>
            </a:endParaRPr>
          </a:p>
        </p:txBody>
      </p:sp>
      <p:sp>
        <p:nvSpPr>
          <p:cNvPr id="326" name="Google Shape;326;p60"/>
          <p:cNvSpPr txBox="1"/>
          <p:nvPr/>
        </p:nvSpPr>
        <p:spPr>
          <a:xfrm>
            <a:off x="5311800" y="46825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Current IMF  |  #Sift Iter  |  Relative Tol  |  Stop Criterion Hit  </a:t>
            </a:r>
            <a:endParaRPr sz="800"/>
          </a:p>
          <a:p>
            <a:pPr marL="0" lvl="0" indent="0" algn="l" rtl="0">
              <a:spcBef>
                <a:spcPts val="0"/>
              </a:spcBef>
              <a:spcAft>
                <a:spcPts val="0"/>
              </a:spcAft>
              <a:buNone/>
            </a:pPr>
            <a:r>
              <a:rPr lang="en-GB" sz="800"/>
              <a:t>      1      |        2     |     0.042723   |  SiftMaxRelativeTolerance</a:t>
            </a:r>
            <a:endParaRPr sz="800"/>
          </a:p>
          <a:p>
            <a:pPr marL="0" lvl="0" indent="0" algn="l" rtl="0">
              <a:spcBef>
                <a:spcPts val="0"/>
              </a:spcBef>
              <a:spcAft>
                <a:spcPts val="0"/>
              </a:spcAft>
              <a:buNone/>
            </a:pPr>
            <a:r>
              <a:rPr lang="en-GB" sz="800"/>
              <a:t>      2      |        2     |      0.11643    |  SiftMaxRelativeTolerance</a:t>
            </a:r>
            <a:endParaRPr sz="800"/>
          </a:p>
          <a:p>
            <a:pPr marL="0" lvl="0" indent="0" algn="l" rtl="0">
              <a:spcBef>
                <a:spcPts val="0"/>
              </a:spcBef>
              <a:spcAft>
                <a:spcPts val="0"/>
              </a:spcAft>
              <a:buNone/>
            </a:pPr>
            <a:r>
              <a:rPr lang="en-GB" sz="800"/>
              <a:t>Decomposition stopped because maximum number of intrinsic mode functions was extracted.</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61"/>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32" name="Google Shape;332;p61"/>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33" name="Google Shape;333;p61"/>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SiftTolerance = 0.1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62"/>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39" name="Google Shape;339;p62"/>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40" name="Google Shape;340;p62"/>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SiftTolerance = 0.01</a:t>
            </a:r>
            <a:endParaRPr/>
          </a:p>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63"/>
          <p:cNvPicPr preferRelativeResize="0"/>
          <p:nvPr/>
        </p:nvPicPr>
        <p:blipFill rotWithShape="1">
          <a:blip r:embed="rId3">
            <a:alphaModFix/>
          </a:blip>
          <a:srcRect l="7627" r="7619"/>
          <a:stretch/>
        </p:blipFill>
        <p:spPr>
          <a:xfrm>
            <a:off x="444350" y="1949961"/>
            <a:ext cx="4051464" cy="2417586"/>
          </a:xfrm>
          <a:prstGeom prst="rect">
            <a:avLst/>
          </a:prstGeom>
          <a:noFill/>
          <a:ln>
            <a:noFill/>
          </a:ln>
        </p:spPr>
      </p:pic>
      <p:pic>
        <p:nvPicPr>
          <p:cNvPr id="346" name="Google Shape;346;p63"/>
          <p:cNvPicPr preferRelativeResize="0"/>
          <p:nvPr/>
        </p:nvPicPr>
        <p:blipFill rotWithShape="1">
          <a:blip r:embed="rId4">
            <a:alphaModFix/>
          </a:blip>
          <a:srcRect l="7627" r="7619"/>
          <a:stretch/>
        </p:blipFill>
        <p:spPr>
          <a:xfrm>
            <a:off x="4648206" y="1949949"/>
            <a:ext cx="4051440" cy="2417586"/>
          </a:xfrm>
          <a:prstGeom prst="rect">
            <a:avLst/>
          </a:prstGeom>
          <a:noFill/>
          <a:ln>
            <a:noFill/>
          </a:ln>
        </p:spPr>
      </p:pic>
      <p:sp>
        <p:nvSpPr>
          <p:cNvPr id="347" name="Google Shape;347;p63"/>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Sift Tolerance = 0.001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64"/>
          <p:cNvPicPr preferRelativeResize="0"/>
          <p:nvPr/>
        </p:nvPicPr>
        <p:blipFill rotWithShape="1">
          <a:blip r:embed="rId3">
            <a:alphaModFix/>
          </a:blip>
          <a:srcRect l="7627" r="7619"/>
          <a:stretch/>
        </p:blipFill>
        <p:spPr>
          <a:xfrm>
            <a:off x="444350" y="2711961"/>
            <a:ext cx="4051464" cy="2417586"/>
          </a:xfrm>
          <a:prstGeom prst="rect">
            <a:avLst/>
          </a:prstGeom>
          <a:noFill/>
          <a:ln>
            <a:noFill/>
          </a:ln>
        </p:spPr>
      </p:pic>
      <p:pic>
        <p:nvPicPr>
          <p:cNvPr id="353" name="Google Shape;353;p64"/>
          <p:cNvPicPr preferRelativeResize="0"/>
          <p:nvPr/>
        </p:nvPicPr>
        <p:blipFill rotWithShape="1">
          <a:blip r:embed="rId4">
            <a:alphaModFix/>
          </a:blip>
          <a:srcRect l="7627" r="7619"/>
          <a:stretch/>
        </p:blipFill>
        <p:spPr>
          <a:xfrm>
            <a:off x="4648206" y="2711949"/>
            <a:ext cx="4051440" cy="2417586"/>
          </a:xfrm>
          <a:prstGeom prst="rect">
            <a:avLst/>
          </a:prstGeom>
          <a:noFill/>
          <a:ln>
            <a:noFill/>
          </a:ln>
        </p:spPr>
      </p:pic>
      <p:sp>
        <p:nvSpPr>
          <p:cNvPr id="354" name="Google Shape;354;p64"/>
          <p:cNvSpPr txBox="1">
            <a:spLocks noGrp="1"/>
          </p:cNvSpPr>
          <p:nvPr>
            <p:ph type="ctrTitle"/>
          </p:nvPr>
        </p:nvSpPr>
        <p:spPr>
          <a:xfrm>
            <a:off x="390450" y="361375"/>
            <a:ext cx="8363100" cy="100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Using Pchip Interpolation for 9 IMFs</a:t>
            </a:r>
            <a:endParaRPr>
              <a:solidFill>
                <a:schemeClr val="dk1"/>
              </a:solidFill>
            </a:endParaRPr>
          </a:p>
        </p:txBody>
      </p:sp>
      <p:pic>
        <p:nvPicPr>
          <p:cNvPr id="355" name="Google Shape;355;p64"/>
          <p:cNvPicPr preferRelativeResize="0"/>
          <p:nvPr/>
        </p:nvPicPr>
        <p:blipFill rotWithShape="1">
          <a:blip r:embed="rId5">
            <a:alphaModFix/>
          </a:blip>
          <a:srcRect l="2704"/>
          <a:stretch/>
        </p:blipFill>
        <p:spPr>
          <a:xfrm>
            <a:off x="717025" y="917800"/>
            <a:ext cx="6635700" cy="184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Time Frequency Analysis for ECG?</a:t>
            </a:r>
            <a:endParaRPr/>
          </a:p>
        </p:txBody>
      </p:sp>
      <p:sp>
        <p:nvSpPr>
          <p:cNvPr id="163" name="Google Shape;16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The heart signals are non-stationary and might have abrupt changes in the time domain.</a:t>
            </a:r>
            <a:endParaRPr/>
          </a:p>
          <a:p>
            <a:pPr marL="457200" lvl="0" indent="-342900" algn="l" rtl="0">
              <a:spcBef>
                <a:spcPts val="0"/>
              </a:spcBef>
              <a:spcAft>
                <a:spcPts val="0"/>
              </a:spcAft>
              <a:buSzPts val="1800"/>
              <a:buChar char="●"/>
            </a:pPr>
            <a:r>
              <a:rPr lang="en-GB"/>
              <a:t>To know more accurately about the condition of the patient the shift toward frequency domain has been proposed.</a:t>
            </a:r>
            <a:endParaRPr/>
          </a:p>
          <a:p>
            <a:pPr marL="457200" lvl="0" indent="-342900" algn="l" rtl="0">
              <a:spcBef>
                <a:spcPts val="0"/>
              </a:spcBef>
              <a:spcAft>
                <a:spcPts val="0"/>
              </a:spcAft>
              <a:buSzPts val="1800"/>
              <a:buChar char="●"/>
            </a:pPr>
            <a:r>
              <a:rPr lang="en-GB"/>
              <a:t>Non-stationarity effects the variations in the frequency domain.</a:t>
            </a:r>
            <a:endParaRPr/>
          </a:p>
          <a:p>
            <a:pPr marL="457200" lvl="0" indent="-342900" algn="l" rtl="0">
              <a:spcBef>
                <a:spcPts val="0"/>
              </a:spcBef>
              <a:spcAft>
                <a:spcPts val="0"/>
              </a:spcAft>
              <a:buSzPts val="1800"/>
              <a:buChar char="●"/>
            </a:pPr>
            <a:r>
              <a:rPr lang="en-GB"/>
              <a:t>Proposed methods - therefore require time-frequency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361" name="Google Shape;36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Montserrat"/>
              <a:buChar char="●"/>
            </a:pPr>
            <a:r>
              <a:rPr lang="en-GB" sz="1700">
                <a:latin typeface="Montserrat"/>
                <a:ea typeface="Montserrat"/>
                <a:cs typeface="Montserrat"/>
                <a:sym typeface="Montserrat"/>
              </a:rPr>
              <a:t>HHT has been shown to exactly identity the QRS peak in the Time frequency domain. </a:t>
            </a:r>
            <a:endParaRPr sz="1700">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GB" sz="1700">
                <a:highlight>
                  <a:srgbClr val="FFFFFF"/>
                </a:highlight>
                <a:latin typeface="Montserrat"/>
                <a:ea typeface="Montserrat"/>
                <a:cs typeface="Montserrat"/>
                <a:sym typeface="Montserrat"/>
              </a:rPr>
              <a:t>The Wigner Ville and STFT seem good enough approaches, none could have a excellent results due to a fine frequency resolution requires a large window which will, on the other hand, violate the stationary conditions.</a:t>
            </a:r>
            <a:endParaRPr sz="1700">
              <a:highlight>
                <a:srgbClr val="FFFFFF"/>
              </a:highlight>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GB" sz="1700">
                <a:highlight>
                  <a:srgbClr val="FFFFFF"/>
                </a:highlight>
                <a:latin typeface="Montserrat"/>
                <a:ea typeface="Montserrat"/>
                <a:cs typeface="Montserrat"/>
                <a:sym typeface="Montserrat"/>
              </a:rPr>
              <a:t>Choice of the analyzing window is problematic, and is the ECG is a very low frequency signal.</a:t>
            </a:r>
            <a:endParaRPr sz="1700">
              <a:highlight>
                <a:srgbClr val="FFFFFF"/>
              </a:highlight>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GB" sz="1700">
                <a:highlight>
                  <a:srgbClr val="FFFFFF"/>
                </a:highlight>
                <a:latin typeface="Montserrat"/>
                <a:ea typeface="Montserrat"/>
                <a:cs typeface="Montserrat"/>
                <a:sym typeface="Montserrat"/>
              </a:rPr>
              <a:t> For wavelet, a important point is the selection of threshold, scaling and the type of wavelet for different types of arrhythmia conditions.</a:t>
            </a:r>
            <a:endParaRPr sz="1700">
              <a:highlight>
                <a:srgbClr val="FFFFFF"/>
              </a:highlight>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GB" sz="1700">
                <a:highlight>
                  <a:srgbClr val="FFFFFF"/>
                </a:highlight>
                <a:latin typeface="Montserrat"/>
                <a:ea typeface="Montserrat"/>
                <a:cs typeface="Montserrat"/>
                <a:sym typeface="Montserrat"/>
              </a:rPr>
              <a:t>On the other hand, HHT is almost a non-parametric approach for the TF analysis for the ECG signal.</a:t>
            </a:r>
            <a:endParaRPr sz="1700">
              <a:highlight>
                <a:srgbClr val="FFFFFF"/>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a:t>
            </a:r>
            <a:endParaRPr/>
          </a:p>
        </p:txBody>
      </p:sp>
      <p:sp>
        <p:nvSpPr>
          <p:cNvPr id="367" name="Google Shape;367;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GB" sz="1200" u="sng">
                <a:solidFill>
                  <a:schemeClr val="hlink"/>
                </a:solidFill>
                <a:hlinkClick r:id="rId3"/>
              </a:rPr>
              <a:t>Chin-Feng Lin, and Jin-De Zhu ,HHT-Based Time-Frequency Analysis Method for Biomedical Signal Applications, Recent Advances in Circuits, Systems, Signal and Telecommunications.</a:t>
            </a:r>
            <a:endParaRPr sz="1200"/>
          </a:p>
          <a:p>
            <a:pPr marL="457200" lvl="0" indent="-304800" algn="l" rtl="0">
              <a:lnSpc>
                <a:spcPct val="130000"/>
              </a:lnSpc>
              <a:spcBef>
                <a:spcPts val="0"/>
              </a:spcBef>
              <a:spcAft>
                <a:spcPts val="0"/>
              </a:spcAft>
              <a:buSzPts val="1200"/>
              <a:buChar char="●"/>
            </a:pPr>
            <a:r>
              <a:rPr lang="en-GB" sz="1200" u="sng">
                <a:solidFill>
                  <a:schemeClr val="hlink"/>
                </a:solidFill>
                <a:highlight>
                  <a:srgbClr val="FFFFFF"/>
                </a:highlight>
                <a:latin typeface="Arial"/>
                <a:ea typeface="Arial"/>
                <a:cs typeface="Arial"/>
                <a:sym typeface="Arial"/>
                <a:hlinkClick r:id="rId4"/>
              </a:rPr>
              <a:t>Cervantes et. al., Frequency, time-frequency and wavelet analysis of ECG signal,</a:t>
            </a:r>
            <a:r>
              <a:rPr lang="en-GB" sz="1200" b="1" u="sng">
                <a:solidFill>
                  <a:schemeClr val="hlink"/>
                </a:solidFill>
                <a:highlight>
                  <a:srgbClr val="FFFFFF"/>
                </a:highlight>
                <a:latin typeface="Arial"/>
                <a:ea typeface="Arial"/>
                <a:cs typeface="Arial"/>
                <a:sym typeface="Arial"/>
                <a:hlinkClick r:id="rId4"/>
              </a:rPr>
              <a:t> </a:t>
            </a:r>
            <a:r>
              <a:rPr lang="en-GB" sz="1200" u="sng">
                <a:solidFill>
                  <a:schemeClr val="hlink"/>
                </a:solidFill>
                <a:highlight>
                  <a:srgbClr val="FFFFFF"/>
                </a:highlight>
                <a:latin typeface="Arial"/>
                <a:ea typeface="Arial"/>
                <a:cs typeface="Arial"/>
                <a:sym typeface="Arial"/>
                <a:hlinkClick r:id="rId4"/>
              </a:rPr>
              <a:t>2006 Multiconference on Electronics and Photonics.</a:t>
            </a:r>
            <a:endParaRPr sz="1200">
              <a:solidFill>
                <a:srgbClr val="333333"/>
              </a:solidFill>
              <a:highlight>
                <a:srgbClr val="FFFFFF"/>
              </a:highlight>
              <a:latin typeface="Arial"/>
              <a:ea typeface="Arial"/>
              <a:cs typeface="Arial"/>
              <a:sym typeface="Arial"/>
            </a:endParaRPr>
          </a:p>
          <a:p>
            <a:pPr marL="457200" lvl="0" indent="-304800" algn="l" rtl="0">
              <a:spcBef>
                <a:spcPts val="0"/>
              </a:spcBef>
              <a:spcAft>
                <a:spcPts val="0"/>
              </a:spcAft>
              <a:buSzPts val="1200"/>
              <a:buChar char="●"/>
            </a:pPr>
            <a:r>
              <a:rPr lang="en-GB" sz="1200" u="sng">
                <a:solidFill>
                  <a:schemeClr val="hlink"/>
                </a:solidFill>
                <a:hlinkClick r:id="rId5"/>
              </a:rPr>
              <a:t>Bhargav Lenka, Time-frequency analysis of non-stationary electrocardiogram signals using Hilbert-Huang Transform, </a:t>
            </a:r>
            <a:r>
              <a:rPr lang="en-GB" sz="1200" u="sng">
                <a:solidFill>
                  <a:schemeClr val="hlink"/>
                </a:solidFill>
                <a:highlight>
                  <a:srgbClr val="FFFFFF"/>
                </a:highlight>
                <a:latin typeface="Arial"/>
                <a:ea typeface="Arial"/>
                <a:cs typeface="Arial"/>
                <a:sym typeface="Arial"/>
                <a:hlinkClick r:id="rId5"/>
              </a:rPr>
              <a:t>2015 International Conference on Communications and Signal Processing (ICCSP)</a:t>
            </a:r>
            <a:r>
              <a:rPr lang="en-GB" sz="1200"/>
              <a:t>.</a:t>
            </a:r>
            <a:endParaRPr sz="1200"/>
          </a:p>
          <a:p>
            <a:pPr marL="457200" lvl="0" indent="-304800" algn="l" rtl="0">
              <a:spcBef>
                <a:spcPts val="0"/>
              </a:spcBef>
              <a:spcAft>
                <a:spcPts val="0"/>
              </a:spcAft>
              <a:buSzPts val="1200"/>
              <a:buChar char="●"/>
            </a:pPr>
            <a:r>
              <a:rPr lang="en-GB" sz="1200" u="sng">
                <a:solidFill>
                  <a:schemeClr val="hlink"/>
                </a:solidFill>
                <a:highlight>
                  <a:srgbClr val="FFFFFF"/>
                </a:highlight>
                <a:latin typeface="Roboto"/>
                <a:ea typeface="Roboto"/>
                <a:cs typeface="Roboto"/>
                <a:sym typeface="Roboto"/>
                <a:hlinkClick r:id="rId6"/>
              </a:rPr>
              <a:t>WANG, GANG; CHEN, XIAN-YAO; QIAO, FANG-LI; WU, ZHAOHUA; HUANG, NORDEN E. (2010). </a:t>
            </a:r>
            <a:r>
              <a:rPr lang="en-GB" sz="1200" i="1" u="sng">
                <a:solidFill>
                  <a:schemeClr val="hlink"/>
                </a:solidFill>
                <a:highlight>
                  <a:srgbClr val="FFFFFF"/>
                </a:highlight>
                <a:latin typeface="Roboto"/>
                <a:ea typeface="Roboto"/>
                <a:cs typeface="Roboto"/>
                <a:sym typeface="Roboto"/>
                <a:hlinkClick r:id="rId6"/>
              </a:rPr>
              <a:t>ON INTRINSIC MODE FUNCTION. Advances in Adaptive Data Analysis, 2(3), 277–293. </a:t>
            </a:r>
            <a:r>
              <a:rPr lang="en-GB" sz="1200" u="sng">
                <a:solidFill>
                  <a:schemeClr val="hlink"/>
                </a:solidFill>
                <a:highlight>
                  <a:srgbClr val="FFFFFF"/>
                </a:highlight>
                <a:latin typeface="Roboto"/>
                <a:ea typeface="Roboto"/>
                <a:cs typeface="Roboto"/>
                <a:sym typeface="Roboto"/>
                <a:hlinkClick r:id="rId6"/>
              </a:rPr>
              <a:t>doi:10.1142/S1793536910000549</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Considered Methods</a:t>
            </a:r>
            <a:endParaRPr/>
          </a:p>
        </p:txBody>
      </p:sp>
      <p:sp>
        <p:nvSpPr>
          <p:cNvPr id="169" name="Google Shape;16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STFT</a:t>
            </a:r>
            <a:endParaRPr/>
          </a:p>
          <a:p>
            <a:pPr marL="457200" lvl="0" indent="-342900" algn="l" rtl="0">
              <a:spcBef>
                <a:spcPts val="0"/>
              </a:spcBef>
              <a:spcAft>
                <a:spcPts val="0"/>
              </a:spcAft>
              <a:buSzPts val="1800"/>
              <a:buChar char="●"/>
            </a:pPr>
            <a:r>
              <a:rPr lang="en-GB"/>
              <a:t>Wavelet Transform</a:t>
            </a:r>
            <a:endParaRPr/>
          </a:p>
          <a:p>
            <a:pPr marL="457200" lvl="0" indent="-342900" algn="l" rtl="0">
              <a:spcBef>
                <a:spcPts val="0"/>
              </a:spcBef>
              <a:spcAft>
                <a:spcPts val="0"/>
              </a:spcAft>
              <a:buSzPts val="1800"/>
              <a:buChar char="●"/>
            </a:pPr>
            <a:r>
              <a:rPr lang="en-GB"/>
              <a:t>Wigner Ville</a:t>
            </a:r>
            <a:endParaRPr/>
          </a:p>
          <a:p>
            <a:pPr marL="457200" lvl="0" indent="-342900" algn="l" rtl="0">
              <a:spcBef>
                <a:spcPts val="0"/>
              </a:spcBef>
              <a:spcAft>
                <a:spcPts val="0"/>
              </a:spcAft>
              <a:buSzPts val="1800"/>
              <a:buChar char="●"/>
            </a:pPr>
            <a:r>
              <a:rPr lang="en-GB"/>
              <a:t>HHT - main focus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Constructing EMF’s (HHT)</a:t>
            </a:r>
            <a:endParaRPr/>
          </a:p>
        </p:txBody>
      </p:sp>
      <p:pic>
        <p:nvPicPr>
          <p:cNvPr id="175" name="Google Shape;175;p40"/>
          <p:cNvPicPr preferRelativeResize="0"/>
          <p:nvPr/>
        </p:nvPicPr>
        <p:blipFill>
          <a:blip r:embed="rId3">
            <a:alphaModFix/>
          </a:blip>
          <a:stretch>
            <a:fillRect/>
          </a:stretch>
        </p:blipFill>
        <p:spPr>
          <a:xfrm>
            <a:off x="1472725" y="1017713"/>
            <a:ext cx="4202519"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Constructing EMF’s (HHT)</a:t>
            </a:r>
            <a:endParaRPr/>
          </a:p>
        </p:txBody>
      </p:sp>
      <p:pic>
        <p:nvPicPr>
          <p:cNvPr id="181" name="Google Shape;181;p41"/>
          <p:cNvPicPr preferRelativeResize="0"/>
          <p:nvPr/>
        </p:nvPicPr>
        <p:blipFill>
          <a:blip r:embed="rId3">
            <a:alphaModFix/>
          </a:blip>
          <a:stretch>
            <a:fillRect/>
          </a:stretch>
        </p:blipFill>
        <p:spPr>
          <a:xfrm>
            <a:off x="1472725" y="1017713"/>
            <a:ext cx="4202519" cy="3820974"/>
          </a:xfrm>
          <a:prstGeom prst="rect">
            <a:avLst/>
          </a:prstGeom>
          <a:noFill/>
          <a:ln>
            <a:noFill/>
          </a:ln>
        </p:spPr>
      </p:pic>
      <p:pic>
        <p:nvPicPr>
          <p:cNvPr id="182" name="Google Shape;182;p41"/>
          <p:cNvPicPr preferRelativeResize="0"/>
          <p:nvPr/>
        </p:nvPicPr>
        <p:blipFill>
          <a:blip r:embed="rId4">
            <a:alphaModFix/>
          </a:blip>
          <a:stretch>
            <a:fillRect/>
          </a:stretch>
        </p:blipFill>
        <p:spPr>
          <a:xfrm>
            <a:off x="6219450" y="3695400"/>
            <a:ext cx="2563100" cy="975250"/>
          </a:xfrm>
          <a:prstGeom prst="rect">
            <a:avLst/>
          </a:prstGeom>
          <a:noFill/>
          <a:ln>
            <a:noFill/>
          </a:ln>
        </p:spPr>
      </p:pic>
      <p:sp>
        <p:nvSpPr>
          <p:cNvPr id="183" name="Google Shape;183;p41"/>
          <p:cNvSpPr/>
          <p:nvPr/>
        </p:nvSpPr>
        <p:spPr>
          <a:xfrm>
            <a:off x="3829750" y="4151975"/>
            <a:ext cx="2563200" cy="62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311700" y="172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Empirical Mode Decomposition (EMD)</a:t>
            </a:r>
            <a:endParaRPr/>
          </a:p>
        </p:txBody>
      </p:sp>
      <p:sp>
        <p:nvSpPr>
          <p:cNvPr id="189" name="Google Shape;189;p42"/>
          <p:cNvSpPr txBox="1"/>
          <p:nvPr/>
        </p:nvSpPr>
        <p:spPr>
          <a:xfrm>
            <a:off x="247875" y="745075"/>
            <a:ext cx="4139700" cy="41097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Open Sans SemiBold"/>
                <a:ea typeface="Open Sans SemiBold"/>
                <a:cs typeface="Open Sans SemiBold"/>
                <a:sym typeface="Open Sans SemiBold"/>
              </a:rPr>
              <a:t>while ~ismonotonic(x)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Inf;</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while (sd &gt; 0.1) | ~isimf(x1)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s1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s2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x2 = x1-(s1+s2)/2;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sum((x1-x2).^2)/sum(x1.^2);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imf{end+1} = 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          = x-x1;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imf{end+1} = x;</a:t>
            </a:r>
            <a:endParaRPr sz="1700">
              <a:latin typeface="Open Sans SemiBold"/>
              <a:ea typeface="Open Sans SemiBold"/>
              <a:cs typeface="Open Sans SemiBold"/>
              <a:sym typeface="Open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3"/>
          <p:cNvSpPr txBox="1">
            <a:spLocks noGrp="1"/>
          </p:cNvSpPr>
          <p:nvPr>
            <p:ph type="title"/>
          </p:nvPr>
        </p:nvSpPr>
        <p:spPr>
          <a:xfrm>
            <a:off x="311700" y="172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Empirical Mode Decomposition (EMD)</a:t>
            </a:r>
            <a:endParaRPr/>
          </a:p>
        </p:txBody>
      </p:sp>
      <p:sp>
        <p:nvSpPr>
          <p:cNvPr id="195" name="Google Shape;195;p43"/>
          <p:cNvSpPr txBox="1"/>
          <p:nvPr/>
        </p:nvSpPr>
        <p:spPr>
          <a:xfrm>
            <a:off x="247875" y="745075"/>
            <a:ext cx="4139700" cy="41097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Open Sans SemiBold"/>
                <a:ea typeface="Open Sans SemiBold"/>
                <a:cs typeface="Open Sans SemiBold"/>
                <a:sym typeface="Open Sans SemiBold"/>
              </a:rPr>
              <a:t>while ~ismonotonic(x)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Inf;</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while (sd &gt; 0.1) | ~isimf(x1)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s1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s2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x2 = x1-(s1+s2)/2;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sum((x1-x2).^2)/sum(x1.^2);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imf{end+1} = 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          = x-x1;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imf{end+1} = x;</a:t>
            </a:r>
            <a:endParaRPr sz="1700">
              <a:latin typeface="Open Sans SemiBold"/>
              <a:ea typeface="Open Sans SemiBold"/>
              <a:cs typeface="Open Sans SemiBold"/>
              <a:sym typeface="Open Sans SemiBold"/>
            </a:endParaRPr>
          </a:p>
        </p:txBody>
      </p:sp>
      <p:sp>
        <p:nvSpPr>
          <p:cNvPr id="196" name="Google Shape;196;p43"/>
          <p:cNvSpPr/>
          <p:nvPr/>
        </p:nvSpPr>
        <p:spPr>
          <a:xfrm>
            <a:off x="3358775" y="1660800"/>
            <a:ext cx="2763900" cy="1488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3"/>
          <p:cNvSpPr txBox="1"/>
          <p:nvPr/>
        </p:nvSpPr>
        <p:spPr>
          <a:xfrm>
            <a:off x="6122675" y="1598800"/>
            <a:ext cx="2887800" cy="1262100"/>
          </a:xfrm>
          <a:prstGeom prst="rect">
            <a:avLst/>
          </a:prstGeom>
          <a:solidFill>
            <a:srgbClr val="EFEFEF"/>
          </a:solid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b="1"/>
              <a:t>Stoppage Criteria:</a:t>
            </a:r>
            <a:endParaRPr b="1"/>
          </a:p>
          <a:p>
            <a:pPr marL="0" lvl="0" indent="0" algn="l" rtl="0">
              <a:spcBef>
                <a:spcPts val="0"/>
              </a:spcBef>
              <a:spcAft>
                <a:spcPts val="0"/>
              </a:spcAft>
              <a:buNone/>
            </a:pPr>
            <a:r>
              <a:rPr lang="en-GB">
                <a:solidFill>
                  <a:srgbClr val="FF0000"/>
                </a:solidFill>
              </a:rPr>
              <a:t>Squared difference sd is smaller than predetermined threshold, sifting process will be stopped. </a:t>
            </a:r>
            <a:endParaRPr>
              <a:solidFill>
                <a:srgbClr val="FF0000"/>
              </a:solidFill>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4"/>
          <p:cNvSpPr txBox="1">
            <a:spLocks noGrp="1"/>
          </p:cNvSpPr>
          <p:nvPr>
            <p:ph type="title"/>
          </p:nvPr>
        </p:nvSpPr>
        <p:spPr>
          <a:xfrm>
            <a:off x="311700" y="172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Empirical Mode Decomposition (EMD)</a:t>
            </a:r>
            <a:endParaRPr/>
          </a:p>
        </p:txBody>
      </p:sp>
      <p:sp>
        <p:nvSpPr>
          <p:cNvPr id="203" name="Google Shape;203;p44"/>
          <p:cNvSpPr txBox="1"/>
          <p:nvPr/>
        </p:nvSpPr>
        <p:spPr>
          <a:xfrm>
            <a:off x="247875" y="745075"/>
            <a:ext cx="4139700" cy="41097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Open Sans SemiBold"/>
                <a:ea typeface="Open Sans SemiBold"/>
                <a:cs typeface="Open Sans SemiBold"/>
                <a:sym typeface="Open Sans SemiBold"/>
              </a:rPr>
              <a:t>while ~ismonotonic(x)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Inf;</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while (sd &gt; 0.1) | ~isimf(x1)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s1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s2 = -getspline(-x1);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x2 = x1-(s1+s2)/2;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sd = sum((x1-x2).^2)/sum(x1.^2);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x1 = x2;</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imf{end+1} = 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   x          = x-x1;</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end</a:t>
            </a:r>
            <a:endParaRPr sz="1700">
              <a:latin typeface="Open Sans SemiBold"/>
              <a:ea typeface="Open Sans SemiBold"/>
              <a:cs typeface="Open Sans SemiBold"/>
              <a:sym typeface="Open Sans SemiBold"/>
            </a:endParaRPr>
          </a:p>
          <a:p>
            <a:pPr marL="0" lvl="0" indent="0" algn="l" rtl="0">
              <a:spcBef>
                <a:spcPts val="0"/>
              </a:spcBef>
              <a:spcAft>
                <a:spcPts val="0"/>
              </a:spcAft>
              <a:buNone/>
            </a:pPr>
            <a:r>
              <a:rPr lang="en-GB" sz="1700">
                <a:latin typeface="Open Sans SemiBold"/>
                <a:ea typeface="Open Sans SemiBold"/>
                <a:cs typeface="Open Sans SemiBold"/>
                <a:sym typeface="Open Sans SemiBold"/>
              </a:rPr>
              <a:t>imf{end+1} = x;</a:t>
            </a:r>
            <a:endParaRPr sz="1700">
              <a:latin typeface="Open Sans SemiBold"/>
              <a:ea typeface="Open Sans SemiBold"/>
              <a:cs typeface="Open Sans SemiBold"/>
              <a:sym typeface="Open Sans SemiBold"/>
            </a:endParaRPr>
          </a:p>
        </p:txBody>
      </p:sp>
      <p:sp>
        <p:nvSpPr>
          <p:cNvPr id="204" name="Google Shape;204;p44"/>
          <p:cNvSpPr/>
          <p:nvPr/>
        </p:nvSpPr>
        <p:spPr>
          <a:xfrm>
            <a:off x="3358775" y="1660800"/>
            <a:ext cx="2763900" cy="1488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2280575" y="3783825"/>
            <a:ext cx="3842100" cy="1488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4"/>
          <p:cNvSpPr txBox="1"/>
          <p:nvPr/>
        </p:nvSpPr>
        <p:spPr>
          <a:xfrm>
            <a:off x="6122675" y="1598800"/>
            <a:ext cx="2887800" cy="1262100"/>
          </a:xfrm>
          <a:prstGeom prst="rect">
            <a:avLst/>
          </a:prstGeom>
          <a:solidFill>
            <a:srgbClr val="EFEFEF"/>
          </a:solid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b="1"/>
              <a:t>Stoppage Criteria:</a:t>
            </a:r>
            <a:endParaRPr b="1"/>
          </a:p>
          <a:p>
            <a:pPr marL="0" lvl="0" indent="0" algn="l" rtl="0">
              <a:spcBef>
                <a:spcPts val="0"/>
              </a:spcBef>
              <a:spcAft>
                <a:spcPts val="0"/>
              </a:spcAft>
              <a:buNone/>
            </a:pPr>
            <a:r>
              <a:rPr lang="en-GB">
                <a:solidFill>
                  <a:srgbClr val="FF0000"/>
                </a:solidFill>
              </a:rPr>
              <a:t>Squared difference sd is smaller than predetermined threshold, sifting process will be stopped. </a:t>
            </a:r>
            <a:endParaRPr>
              <a:solidFill>
                <a:srgbClr val="FF0000"/>
              </a:solidFill>
            </a:endParaRPr>
          </a:p>
          <a:p>
            <a:pPr marL="0" lvl="0" indent="0" algn="l" rtl="0">
              <a:spcBef>
                <a:spcPts val="0"/>
              </a:spcBef>
              <a:spcAft>
                <a:spcPts val="0"/>
              </a:spcAft>
              <a:buNone/>
            </a:pPr>
            <a:endParaRPr/>
          </a:p>
        </p:txBody>
      </p:sp>
      <p:sp>
        <p:nvSpPr>
          <p:cNvPr id="207" name="Google Shape;207;p44"/>
          <p:cNvSpPr txBox="1"/>
          <p:nvPr/>
        </p:nvSpPr>
        <p:spPr>
          <a:xfrm>
            <a:off x="6122675" y="3519900"/>
            <a:ext cx="2838300" cy="831300"/>
          </a:xfrm>
          <a:prstGeom prst="rect">
            <a:avLst/>
          </a:prstGeom>
          <a:solidFill>
            <a:srgbClr val="EFEFEF"/>
          </a:solid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b="1"/>
              <a:t>Append to imf list:</a:t>
            </a:r>
            <a:endParaRPr b="1"/>
          </a:p>
          <a:p>
            <a:pPr marL="0" lvl="0" indent="0" algn="l" rtl="0">
              <a:spcBef>
                <a:spcPts val="0"/>
              </a:spcBef>
              <a:spcAft>
                <a:spcPts val="0"/>
              </a:spcAft>
              <a:buNone/>
            </a:pPr>
            <a:r>
              <a:rPr lang="en-GB">
                <a:solidFill>
                  <a:schemeClr val="dk2"/>
                </a:solidFill>
              </a:rPr>
              <a:t>Add to imf list if the condition for imf is satisfied.</a:t>
            </a:r>
            <a:endParaRPr>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2022</Words>
  <Application>Microsoft Office PowerPoint</Application>
  <PresentationFormat>On-screen Show (16:9)</PresentationFormat>
  <Paragraphs>201</Paragraphs>
  <Slides>31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Nunito</vt:lpstr>
      <vt:lpstr>Proxima Nova</vt:lpstr>
      <vt:lpstr>Montserrat</vt:lpstr>
      <vt:lpstr>Open Sans SemiBold</vt:lpstr>
      <vt:lpstr>Roboto</vt:lpstr>
      <vt:lpstr>Arial</vt:lpstr>
      <vt:lpstr>Simple Light</vt:lpstr>
      <vt:lpstr>Spearmint</vt:lpstr>
      <vt:lpstr>Time-Frequency Analysis of Non-Stationary Electrocardiogram Signals Using Hilbert- Huang Transform </vt:lpstr>
      <vt:lpstr>Electrocardiogram (ECG)</vt:lpstr>
      <vt:lpstr>Why Time Frequency Analysis for ECG?</vt:lpstr>
      <vt:lpstr>Considered Methods</vt:lpstr>
      <vt:lpstr>Constructing EMF’s (HHT)</vt:lpstr>
      <vt:lpstr>Constructing EMF’s (HHT)</vt:lpstr>
      <vt:lpstr>Empirical Mode Decomposition (EMD)</vt:lpstr>
      <vt:lpstr>Empirical Mode Decomposition (EMD)</vt:lpstr>
      <vt:lpstr>Empirical Mode Decomposition (EMD)</vt:lpstr>
      <vt:lpstr>Hilbert Transform</vt:lpstr>
      <vt:lpstr>Results</vt:lpstr>
      <vt:lpstr>Dataset</vt:lpstr>
      <vt:lpstr>EMD Step - IMFs</vt:lpstr>
      <vt:lpstr>HHT Spectrum</vt:lpstr>
      <vt:lpstr>STFT </vt:lpstr>
      <vt:lpstr>Pseudo WVD</vt:lpstr>
      <vt:lpstr>Continuous Wavelet Transform</vt:lpstr>
      <vt:lpstr>Analysis of HHT attributes</vt:lpstr>
      <vt:lpstr>With 8 IMFs</vt:lpstr>
      <vt:lpstr>With 7 IMFs</vt:lpstr>
      <vt:lpstr>With 6 IMFs</vt:lpstr>
      <vt:lpstr>With 5 IMFs</vt:lpstr>
      <vt:lpstr>With 4 IMFs</vt:lpstr>
      <vt:lpstr>With 3 IMFs</vt:lpstr>
      <vt:lpstr>With 2 IMFs</vt:lpstr>
      <vt:lpstr>SiftTolerance = 0.1</vt:lpstr>
      <vt:lpstr>SiftTolerance = 0.01 </vt:lpstr>
      <vt:lpstr>Sift Tolerance = 0.001</vt:lpstr>
      <vt:lpstr>Using Pchip Interpolation for 9 IMFs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Time-Frequency Analysis of Non-Stationary Electrocardiogram Signals Using Hilbert- Huang Transform</dc:title>
  <dc:creator>Rajashekar Reddy</dc:creator>
  <cp:lastModifiedBy>rajashekar chinthalapani</cp:lastModifiedBy>
  <cp:revision>6</cp:revision>
  <dcterms:modified xsi:type="dcterms:W3CDTF">2021-04-24T16:03:43Z</dcterms:modified>
</cp:coreProperties>
</file>